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55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A4BF-EB62-4FE2-AE39-27F56E73634D}" type="datetimeFigureOut">
              <a:rPr lang="hr-HR" smtClean="0"/>
              <a:pPr/>
              <a:t>22.12.2014.</a:t>
            </a:fld>
            <a:endParaRPr lang="hr-HR" dirty="0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B81A-E5F5-4A20-A084-3716A4DA0EDE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A4BF-EB62-4FE2-AE39-27F56E73634D}" type="datetimeFigureOut">
              <a:rPr lang="hr-HR" smtClean="0"/>
              <a:pPr/>
              <a:t>22.12.2014.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B81A-E5F5-4A20-A084-3716A4DA0EDE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A4BF-EB62-4FE2-AE39-27F56E73634D}" type="datetimeFigureOut">
              <a:rPr lang="hr-HR" smtClean="0"/>
              <a:pPr/>
              <a:t>22.12.2014.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B81A-E5F5-4A20-A084-3716A4DA0EDE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A4BF-EB62-4FE2-AE39-27F56E73634D}" type="datetimeFigureOut">
              <a:rPr lang="hr-HR" smtClean="0"/>
              <a:pPr/>
              <a:t>22.12.2014.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B81A-E5F5-4A20-A084-3716A4DA0EDE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A4BF-EB62-4FE2-AE39-27F56E73634D}" type="datetimeFigureOut">
              <a:rPr lang="hr-HR" smtClean="0"/>
              <a:pPr/>
              <a:t>22.12.2014.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B81A-E5F5-4A20-A084-3716A4DA0EDE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A4BF-EB62-4FE2-AE39-27F56E73634D}" type="datetimeFigureOut">
              <a:rPr lang="hr-HR" smtClean="0"/>
              <a:pPr/>
              <a:t>22.12.2014.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B81A-E5F5-4A20-A084-3716A4DA0EDE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A4BF-EB62-4FE2-AE39-27F56E73634D}" type="datetimeFigureOut">
              <a:rPr lang="hr-HR" smtClean="0"/>
              <a:pPr/>
              <a:t>22.12.2014.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B81A-E5F5-4A20-A084-3716A4DA0EDE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A4BF-EB62-4FE2-AE39-27F56E73634D}" type="datetimeFigureOut">
              <a:rPr lang="hr-HR" smtClean="0"/>
              <a:pPr/>
              <a:t>22.12.2014.</a:t>
            </a:fld>
            <a:endParaRPr lang="hr-HR" dirty="0"/>
          </a:p>
        </p:txBody>
      </p:sp>
      <p:sp>
        <p:nvSpPr>
          <p:cNvPr id="8" name="Rezervirano mjesto broja slajd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DDB81A-E5F5-4A20-A084-3716A4DA0EDE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9" name="Rezervirano mjesto podnožja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A4BF-EB62-4FE2-AE39-27F56E73634D}" type="datetimeFigureOut">
              <a:rPr lang="hr-HR" smtClean="0"/>
              <a:pPr/>
              <a:t>22.12.2014.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B81A-E5F5-4A20-A084-3716A4DA0EDE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A4BF-EB62-4FE2-AE39-27F56E73634D}" type="datetimeFigureOut">
              <a:rPr lang="hr-HR" smtClean="0"/>
              <a:pPr/>
              <a:t>22.12.2014.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1DDB81A-E5F5-4A20-A084-3716A4DA0EDE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dirty="0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827A4BF-EB62-4FE2-AE39-27F56E73634D}" type="datetimeFigureOut">
              <a:rPr lang="hr-HR" smtClean="0"/>
              <a:pPr/>
              <a:t>22.12.2014.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B81A-E5F5-4A20-A084-3716A4DA0EDE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ručno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Prostoručno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827A4BF-EB62-4FE2-AE39-27F56E73634D}" type="datetimeFigureOut">
              <a:rPr lang="hr-HR" smtClean="0"/>
              <a:pPr/>
              <a:t>22.12.2014.</a:t>
            </a:fld>
            <a:endParaRPr lang="hr-HR" dirty="0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1DDB81A-E5F5-4A20-A084-3716A4DA0EDE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upload.wikimedia.org/wikipedia/commons/thumb/f/fe/Chilisalpeter_(Sodium_nitrate%20%20%20%20%20%20%20%20%20%20%20%20%20%20%20%20%20).jpg/220px-Chilisalpeter_(Sodium_nitrate).jpg" TargetMode="External"/><Relationship Id="rId13" Type="http://schemas.openxmlformats.org/officeDocument/2006/relationships/hyperlink" Target="https://encrypted-tbn3.gstatic.com/images?q=tbn:ANd9GcTDfzEXl_4koKSB9t3Y-5LqGsNwQFDJ-1Jd6ePF_X7I1NNSJZY-JA" TargetMode="External"/><Relationship Id="rId3" Type="http://schemas.openxmlformats.org/officeDocument/2006/relationships/hyperlink" Target="http://hr.wikipedia.org/wiki/Sumporna_kiselina" TargetMode="External"/><Relationship Id="rId7" Type="http://schemas.openxmlformats.org/officeDocument/2006/relationships/hyperlink" Target="http://www.carygram.com/images/aaaa.jpg" TargetMode="External"/><Relationship Id="rId12" Type="http://schemas.openxmlformats.org/officeDocument/2006/relationships/hyperlink" Target="http://www.metalco.hr/cmsslike/katalog_elementi86slika1.jpg" TargetMode="External"/><Relationship Id="rId2" Type="http://schemas.openxmlformats.org/officeDocument/2006/relationships/hyperlink" Target="http://hr.wikipedia.org/wiki/Sumporov(VI)_oksi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iloc.hr/images/uploads/1_thumb.jpg" TargetMode="External"/><Relationship Id="rId11" Type="http://schemas.openxmlformats.org/officeDocument/2006/relationships/hyperlink" Target="https://encrypted-tbn0.gstatic.com/images?q=tbn:ANd9GcSMUBCop32eFoV-UdzowdGp-n5qRq8sf1wXV_smylLfccLDY_osLf7yVtE" TargetMode="External"/><Relationship Id="rId5" Type="http://schemas.openxmlformats.org/officeDocument/2006/relationships/hyperlink" Target="http://s1.hubimg.com/u/6418498_f260.jpg" TargetMode="External"/><Relationship Id="rId15" Type="http://schemas.openxmlformats.org/officeDocument/2006/relationships/hyperlink" Target="http://industrial.gloves-online.com/prodimages/GO/740-Chem-Ply.jpg" TargetMode="External"/><Relationship Id="rId10" Type="http://schemas.openxmlformats.org/officeDocument/2006/relationships/hyperlink" Target="http://traningslara.se/wp-content/uploads/2008/11/h3o.sportdryck.jpg" TargetMode="External"/><Relationship Id="rId4" Type="http://schemas.openxmlformats.org/officeDocument/2006/relationships/hyperlink" Target="http://commons.wikimedia.org/wiki/File:Sulfur-trioxide-3D-balls.png" TargetMode="External"/><Relationship Id="rId9" Type="http://schemas.openxmlformats.org/officeDocument/2006/relationships/hyperlink" Target="http://images.mysafetysign.com/img/lg/S/add-acid-water-caution-sign-s-0329.png" TargetMode="External"/><Relationship Id="rId14" Type="http://schemas.openxmlformats.org/officeDocument/2006/relationships/hyperlink" Target="http://www.365-safety.com/media/catalog/product/cache/2/image/1200x1200/9df78eab33525d08d6e5fb8d27136e95/i/m/image_ec10s_lg_1_5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youtube.com/watch?v=F5jfRjzXLb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87624" y="2636912"/>
            <a:ext cx="6480048" cy="2301240"/>
          </a:xfrm>
        </p:spPr>
        <p:txBody>
          <a:bodyPr/>
          <a:lstStyle/>
          <a:p>
            <a:pPr algn="ctr"/>
            <a:r>
              <a:rPr lang="hr-HR" dirty="0" smtClean="0"/>
              <a:t>Spojevi Sumpora i sumporna kiselina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663952" y="5105400"/>
            <a:ext cx="6480048" cy="1752600"/>
          </a:xfrm>
        </p:spPr>
        <p:txBody>
          <a:bodyPr/>
          <a:lstStyle/>
          <a:p>
            <a:r>
              <a:rPr lang="hr-HR" dirty="0" smtClean="0"/>
              <a:t>Matej Jakopec, Josipa </a:t>
            </a:r>
            <a:r>
              <a:rPr lang="hr-HR" dirty="0" err="1" smtClean="0"/>
              <a:t>Kolonić</a:t>
            </a:r>
            <a:r>
              <a:rPr lang="hr-HR" dirty="0" smtClean="0"/>
              <a:t> 8.a</a:t>
            </a:r>
          </a:p>
          <a:p>
            <a:r>
              <a:rPr lang="hr-HR" dirty="0" smtClean="0"/>
              <a:t>OŠ Šećerana 2014</a:t>
            </a:r>
          </a:p>
          <a:p>
            <a:r>
              <a:rPr lang="hr-HR" dirty="0" smtClean="0"/>
              <a:t>Mentor: Brankica </a:t>
            </a:r>
            <a:r>
              <a:rPr lang="hr-HR" dirty="0" err="1" smtClean="0"/>
              <a:t>Murk</a:t>
            </a:r>
            <a:endParaRPr lang="hr-HR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Kviz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1. Kako nastaje SO</a:t>
            </a:r>
            <a:r>
              <a:rPr lang="hr-HR" baseline="-25000" dirty="0" smtClean="0"/>
              <a:t>3</a:t>
            </a:r>
            <a:r>
              <a:rPr lang="hr-HR" dirty="0" smtClean="0"/>
              <a:t> ?</a:t>
            </a:r>
          </a:p>
          <a:p>
            <a:pPr>
              <a:buNone/>
            </a:pPr>
            <a:r>
              <a:rPr lang="hr-HR" dirty="0" smtClean="0"/>
              <a:t> SO</a:t>
            </a:r>
            <a:r>
              <a:rPr lang="hr-HR" baseline="-25000" dirty="0" smtClean="0"/>
              <a:t>2</a:t>
            </a:r>
            <a:r>
              <a:rPr lang="hr-HR" dirty="0" smtClean="0"/>
              <a:t>   +   O</a:t>
            </a:r>
            <a:r>
              <a:rPr lang="hr-HR" baseline="-25000" dirty="0" smtClean="0"/>
              <a:t>2</a:t>
            </a:r>
            <a:r>
              <a:rPr lang="hr-HR" dirty="0" smtClean="0"/>
              <a:t>  </a:t>
            </a:r>
            <a:r>
              <a:rPr lang="hr-HR" dirty="0" smtClean="0">
                <a:sym typeface="Wingdings" pitchFamily="2" charset="2"/>
              </a:rPr>
              <a:t>   SO</a:t>
            </a:r>
            <a:r>
              <a:rPr lang="hr-HR" baseline="-25000" dirty="0" smtClean="0"/>
              <a:t>3 </a:t>
            </a:r>
            <a:r>
              <a:rPr lang="hr-HR" dirty="0" smtClean="0"/>
              <a:t> </a:t>
            </a:r>
          </a:p>
          <a:p>
            <a:pPr>
              <a:buNone/>
            </a:pPr>
            <a:r>
              <a:rPr lang="hr-HR" dirty="0" smtClean="0"/>
              <a:t>    2. Koja je formula sumporne kiseline i navedi njezina svojstva?</a:t>
            </a:r>
          </a:p>
          <a:p>
            <a:pPr>
              <a:buNone/>
            </a:pPr>
            <a:r>
              <a:rPr lang="hr-HR" dirty="0" smtClean="0"/>
              <a:t> H</a:t>
            </a:r>
            <a:r>
              <a:rPr lang="hr-HR" baseline="-25000" dirty="0" smtClean="0"/>
              <a:t>2</a:t>
            </a:r>
            <a:r>
              <a:rPr lang="hr-HR" dirty="0" smtClean="0"/>
              <a:t>SO</a:t>
            </a:r>
            <a:r>
              <a:rPr lang="hr-HR" baseline="-25000" dirty="0" smtClean="0"/>
              <a:t>4</a:t>
            </a:r>
            <a:r>
              <a:rPr lang="hr-HR" dirty="0" smtClean="0"/>
              <a:t> uljasta tekućina, među najjačim kiselinama i higroskopna je tvar</a:t>
            </a:r>
          </a:p>
          <a:p>
            <a:pPr>
              <a:buNone/>
            </a:pPr>
            <a:r>
              <a:rPr lang="hr-HR" dirty="0" smtClean="0"/>
              <a:t>   3. Nabroji dvije slabe kiseline?</a:t>
            </a:r>
          </a:p>
          <a:p>
            <a:pPr>
              <a:buNone/>
            </a:pPr>
            <a:r>
              <a:rPr lang="hr-HR" dirty="0" smtClean="0"/>
              <a:t> </a:t>
            </a:r>
            <a:r>
              <a:rPr lang="hr-HR" dirty="0" err="1" smtClean="0"/>
              <a:t>Sumporasta</a:t>
            </a:r>
            <a:r>
              <a:rPr lang="hr-HR" dirty="0" smtClean="0"/>
              <a:t>(H</a:t>
            </a:r>
            <a:r>
              <a:rPr lang="hr-HR" baseline="-25000" dirty="0" smtClean="0"/>
              <a:t>2</a:t>
            </a:r>
            <a:r>
              <a:rPr lang="hr-HR" dirty="0" smtClean="0"/>
              <a:t>SO</a:t>
            </a:r>
            <a:r>
              <a:rPr lang="hr-HR" baseline="-25000" dirty="0" smtClean="0"/>
              <a:t>3</a:t>
            </a:r>
            <a:r>
              <a:rPr lang="hr-HR" dirty="0" smtClean="0"/>
              <a:t>) i ugljična (H</a:t>
            </a:r>
            <a:r>
              <a:rPr lang="hr-HR" baseline="-25000" dirty="0" smtClean="0"/>
              <a:t>2</a:t>
            </a:r>
            <a:r>
              <a:rPr lang="hr-HR" dirty="0" smtClean="0"/>
              <a:t>CO</a:t>
            </a:r>
            <a:r>
              <a:rPr lang="hr-HR" baseline="-25000" dirty="0" smtClean="0"/>
              <a:t>3</a:t>
            </a:r>
            <a:r>
              <a:rPr lang="hr-HR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Literatura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U svijetu kemije 8,Đ. Kocijan, M. Petković, Roko </a:t>
            </a:r>
            <a:r>
              <a:rPr lang="hr-HR" dirty="0" err="1" smtClean="0"/>
              <a:t>Vladušić</a:t>
            </a:r>
            <a:r>
              <a:rPr lang="hr-HR" dirty="0" smtClean="0"/>
              <a:t> 1. izdanje Zagreb 2014.</a:t>
            </a:r>
          </a:p>
          <a:p>
            <a:r>
              <a:rPr lang="hr-HR" dirty="0" err="1" smtClean="0"/>
              <a:t>Wikipedija</a:t>
            </a:r>
            <a:r>
              <a:rPr lang="hr-HR" dirty="0" smtClean="0"/>
              <a:t>: </a:t>
            </a:r>
            <a:r>
              <a:rPr lang="hr-HR" sz="1500" dirty="0" smtClean="0">
                <a:hlinkClick r:id="rId2"/>
              </a:rPr>
              <a:t>sumporov(vi)oksid</a:t>
            </a:r>
            <a:endParaRPr lang="hr-HR" sz="1600" dirty="0" smtClean="0"/>
          </a:p>
          <a:p>
            <a:pPr>
              <a:buNone/>
            </a:pPr>
            <a:r>
              <a:rPr lang="hr-HR" sz="1600" dirty="0" smtClean="0"/>
              <a:t>                                       </a:t>
            </a:r>
            <a:r>
              <a:rPr lang="hr-HR" sz="1600" dirty="0" smtClean="0">
                <a:hlinkClick r:id="rId3"/>
              </a:rPr>
              <a:t>Sumporna kiselina</a:t>
            </a:r>
            <a:endParaRPr lang="hr-HR" sz="1600" dirty="0" smtClean="0"/>
          </a:p>
          <a:p>
            <a:r>
              <a:rPr lang="hr-HR" dirty="0" smtClean="0">
                <a:hlinkClick r:id="rId4"/>
              </a:rPr>
              <a:t>Slike: </a:t>
            </a:r>
            <a:r>
              <a:rPr lang="hr-HR" sz="1500" dirty="0" smtClean="0">
                <a:hlinkClick r:id="rId4"/>
              </a:rPr>
              <a:t>Sumporov </a:t>
            </a:r>
            <a:r>
              <a:rPr lang="hr-HR" sz="1500" dirty="0" err="1" smtClean="0">
                <a:hlinkClick r:id="rId4"/>
              </a:rPr>
              <a:t>trioskid</a:t>
            </a:r>
            <a:endParaRPr lang="hr-HR" sz="1500" dirty="0" smtClean="0"/>
          </a:p>
          <a:p>
            <a:pPr>
              <a:buNone/>
            </a:pPr>
            <a:r>
              <a:rPr lang="hr-HR" sz="1400" dirty="0" smtClean="0"/>
              <a:t>                             </a:t>
            </a:r>
            <a:r>
              <a:rPr lang="hr-HR" sz="1400" dirty="0" smtClean="0">
                <a:hlinkClick r:id="rId5"/>
              </a:rPr>
              <a:t>sumporna kiselina</a:t>
            </a:r>
            <a:endParaRPr lang="hr-HR" sz="1400" dirty="0" smtClean="0"/>
          </a:p>
          <a:p>
            <a:pPr>
              <a:buNone/>
            </a:pPr>
            <a:r>
              <a:rPr lang="hr-HR" sz="1400" dirty="0" smtClean="0"/>
              <a:t>                             </a:t>
            </a:r>
            <a:r>
              <a:rPr lang="hr-HR" sz="1400" dirty="0" smtClean="0">
                <a:hlinkClick r:id="rId6"/>
              </a:rPr>
              <a:t>Proizvod1</a:t>
            </a:r>
            <a:endParaRPr lang="hr-HR" sz="1400" dirty="0" smtClean="0"/>
          </a:p>
          <a:p>
            <a:pPr>
              <a:buNone/>
            </a:pPr>
            <a:r>
              <a:rPr lang="hr-HR" sz="1400" dirty="0" smtClean="0"/>
              <a:t>                             </a:t>
            </a:r>
            <a:r>
              <a:rPr lang="hr-HR" sz="1400" dirty="0" smtClean="0">
                <a:hlinkClick r:id="rId7"/>
              </a:rPr>
              <a:t>Zaštitno odijelo</a:t>
            </a:r>
            <a:endParaRPr lang="hr-HR" sz="1400" dirty="0" smtClean="0"/>
          </a:p>
          <a:p>
            <a:pPr>
              <a:buNone/>
            </a:pPr>
            <a:r>
              <a:rPr lang="hr-HR" sz="1400" dirty="0" smtClean="0"/>
              <a:t>                             </a:t>
            </a:r>
            <a:r>
              <a:rPr lang="hr-HR" sz="1400" dirty="0" smtClean="0">
                <a:hlinkClick r:id="rId8"/>
              </a:rPr>
              <a:t>Gnojivo                               </a:t>
            </a:r>
            <a:endParaRPr lang="hr-HR" sz="1400" dirty="0" smtClean="0"/>
          </a:p>
          <a:p>
            <a:pPr>
              <a:buNone/>
            </a:pPr>
            <a:r>
              <a:rPr lang="hr-HR" sz="1400" dirty="0" smtClean="0"/>
              <a:t>                             </a:t>
            </a:r>
            <a:r>
              <a:rPr lang="hr-HR" sz="1400" dirty="0" smtClean="0">
                <a:hlinkClick r:id="rId9"/>
              </a:rPr>
              <a:t>Upozorenje</a:t>
            </a:r>
            <a:endParaRPr lang="hr-HR" sz="1400" dirty="0" smtClean="0"/>
          </a:p>
          <a:p>
            <a:pPr>
              <a:buNone/>
            </a:pPr>
            <a:r>
              <a:rPr lang="hr-HR" sz="1400" dirty="0" smtClean="0">
                <a:hlinkClick r:id="rId10"/>
              </a:rPr>
              <a:t>                             Oksonijev ion</a:t>
            </a:r>
            <a:endParaRPr lang="hr-HR" sz="1400" dirty="0" smtClean="0"/>
          </a:p>
          <a:p>
            <a:pPr>
              <a:buNone/>
            </a:pPr>
            <a:r>
              <a:rPr lang="hr-HR" sz="1400" dirty="0" smtClean="0"/>
              <a:t>                              </a:t>
            </a:r>
            <a:r>
              <a:rPr lang="hr-HR" sz="1400" dirty="0" smtClean="0">
                <a:hlinkClick r:id="rId11"/>
              </a:rPr>
              <a:t>Ljepilo</a:t>
            </a:r>
            <a:endParaRPr lang="hr-HR" sz="1400" dirty="0" smtClean="0"/>
          </a:p>
          <a:p>
            <a:pPr>
              <a:buNone/>
            </a:pPr>
            <a:r>
              <a:rPr lang="hr-HR" sz="1400" dirty="0" smtClean="0">
                <a:hlinkClick r:id="rId12"/>
              </a:rPr>
              <a:t>                            </a:t>
            </a:r>
            <a:r>
              <a:rPr lang="hr-HR" sz="1400" dirty="0" smtClean="0"/>
              <a:t>  </a:t>
            </a:r>
            <a:r>
              <a:rPr lang="hr-HR" sz="1400" dirty="0" smtClean="0">
                <a:hlinkClick r:id="rId12"/>
              </a:rPr>
              <a:t>Boje</a:t>
            </a:r>
            <a:endParaRPr lang="hr-HR" sz="1400" dirty="0" smtClean="0"/>
          </a:p>
          <a:p>
            <a:pPr>
              <a:buNone/>
            </a:pPr>
            <a:r>
              <a:rPr lang="hr-HR" sz="1400" dirty="0" smtClean="0"/>
              <a:t>                              </a:t>
            </a:r>
            <a:r>
              <a:rPr lang="hr-HR" sz="1400" dirty="0" smtClean="0">
                <a:hlinkClick r:id="rId13"/>
              </a:rPr>
              <a:t>Lijekovi</a:t>
            </a:r>
            <a:endParaRPr lang="hr-HR" sz="1400" dirty="0" smtClean="0"/>
          </a:p>
          <a:p>
            <a:pPr>
              <a:buNone/>
            </a:pPr>
            <a:r>
              <a:rPr lang="hr-HR" sz="1400" dirty="0" smtClean="0"/>
              <a:t>                              </a:t>
            </a:r>
            <a:r>
              <a:rPr lang="hr-HR" sz="1400" dirty="0" smtClean="0">
                <a:hlinkClick r:id="rId14"/>
              </a:rPr>
              <a:t>Zaštitne naočale</a:t>
            </a:r>
            <a:endParaRPr lang="hr-HR" sz="1400" dirty="0" smtClean="0"/>
          </a:p>
          <a:p>
            <a:pPr>
              <a:buNone/>
            </a:pPr>
            <a:r>
              <a:rPr lang="hr-HR" sz="1400" dirty="0" smtClean="0"/>
              <a:t>                              </a:t>
            </a:r>
            <a:r>
              <a:rPr lang="hr-HR" sz="1400" dirty="0" smtClean="0">
                <a:hlinkClick r:id="rId15"/>
              </a:rPr>
              <a:t>Zaštitne rukavice</a:t>
            </a:r>
            <a:endParaRPr lang="hr-HR" sz="1400" dirty="0" smtClean="0"/>
          </a:p>
          <a:p>
            <a:pPr>
              <a:buNone/>
            </a:pPr>
            <a:endParaRPr lang="hr-HR" sz="1400" dirty="0" smtClean="0"/>
          </a:p>
          <a:p>
            <a:pPr>
              <a:buNone/>
            </a:pPr>
            <a:endParaRPr lang="hr-HR" sz="1400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sz="1600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Sadržaj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268760"/>
            <a:ext cx="7467600" cy="4525963"/>
          </a:xfrm>
        </p:spPr>
        <p:txBody>
          <a:bodyPr/>
          <a:lstStyle/>
          <a:p>
            <a:endParaRPr lang="hr-HR" dirty="0" smtClean="0"/>
          </a:p>
          <a:p>
            <a:r>
              <a:rPr lang="hr-HR" dirty="0" smtClean="0"/>
              <a:t>Sumporov </a:t>
            </a:r>
            <a:r>
              <a:rPr lang="hr-HR" dirty="0" err="1" smtClean="0"/>
              <a:t>trioksid</a:t>
            </a:r>
            <a:r>
              <a:rPr lang="hr-HR" dirty="0" smtClean="0"/>
              <a:t> (SO</a:t>
            </a:r>
            <a:r>
              <a:rPr lang="hr-HR" baseline="-25000" dirty="0" smtClean="0"/>
              <a:t>3</a:t>
            </a:r>
            <a:r>
              <a:rPr lang="hr-HR" dirty="0" smtClean="0"/>
              <a:t>)</a:t>
            </a:r>
          </a:p>
          <a:p>
            <a:endParaRPr lang="hr-HR" dirty="0" smtClean="0"/>
          </a:p>
          <a:p>
            <a:r>
              <a:rPr lang="hr-HR" dirty="0" smtClean="0"/>
              <a:t>Sumporna kiselina (H</a:t>
            </a:r>
            <a:r>
              <a:rPr lang="hr-HR" baseline="-25000" dirty="0" smtClean="0"/>
              <a:t>2</a:t>
            </a:r>
            <a:r>
              <a:rPr lang="hr-HR" dirty="0" smtClean="0"/>
              <a:t>SO</a:t>
            </a:r>
            <a:r>
              <a:rPr lang="hr-HR" baseline="-25000" dirty="0" smtClean="0"/>
              <a:t>4</a:t>
            </a:r>
            <a:r>
              <a:rPr lang="hr-HR" dirty="0" smtClean="0"/>
              <a:t>)</a:t>
            </a:r>
          </a:p>
          <a:p>
            <a:endParaRPr lang="hr-HR" dirty="0" smtClean="0"/>
          </a:p>
          <a:p>
            <a:r>
              <a:rPr lang="hr-HR" dirty="0" smtClean="0"/>
              <a:t>Jakost kiselina</a:t>
            </a:r>
          </a:p>
          <a:p>
            <a:endParaRPr lang="hr-HR" dirty="0" smtClean="0"/>
          </a:p>
          <a:p>
            <a:r>
              <a:rPr lang="hr-HR" dirty="0" smtClean="0"/>
              <a:t>Mjere opreza pri radu s kiselinama</a:t>
            </a:r>
            <a:endParaRPr lang="hr-HR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Sumporov </a:t>
            </a:r>
            <a:r>
              <a:rPr lang="hr-HR" dirty="0" err="1" smtClean="0"/>
              <a:t>trioksid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Nastaje reakcijom Sumporova </a:t>
            </a:r>
            <a:r>
              <a:rPr lang="hr-HR" dirty="0" err="1" smtClean="0"/>
              <a:t>dioskida</a:t>
            </a:r>
            <a:r>
              <a:rPr lang="hr-HR" dirty="0" smtClean="0"/>
              <a:t> s kisikom</a:t>
            </a:r>
          </a:p>
          <a:p>
            <a:r>
              <a:rPr lang="hr-HR" dirty="0" smtClean="0"/>
              <a:t>   SO</a:t>
            </a:r>
            <a:r>
              <a:rPr lang="hr-HR" baseline="-25000" dirty="0" smtClean="0"/>
              <a:t>2</a:t>
            </a:r>
            <a:r>
              <a:rPr lang="hr-HR" dirty="0" smtClean="0"/>
              <a:t>   +   O</a:t>
            </a:r>
            <a:r>
              <a:rPr lang="hr-HR" baseline="-25000" dirty="0" smtClean="0"/>
              <a:t>2</a:t>
            </a:r>
            <a:r>
              <a:rPr lang="hr-HR" dirty="0" smtClean="0"/>
              <a:t>  </a:t>
            </a:r>
            <a:r>
              <a:rPr lang="hr-HR" dirty="0" smtClean="0">
                <a:sym typeface="Wingdings" pitchFamily="2" charset="2"/>
              </a:rPr>
              <a:t>   SO</a:t>
            </a:r>
            <a:r>
              <a:rPr lang="hr-HR" baseline="-25000" dirty="0" smtClean="0"/>
              <a:t>3</a:t>
            </a:r>
          </a:p>
          <a:p>
            <a:pPr>
              <a:buNone/>
            </a:pPr>
            <a:endParaRPr lang="hr-HR" baseline="-25000" dirty="0" smtClean="0"/>
          </a:p>
          <a:p>
            <a:r>
              <a:rPr lang="hr-HR" baseline="-25000" dirty="0" smtClean="0"/>
              <a:t> </a:t>
            </a:r>
            <a:r>
              <a:rPr lang="hr-HR" dirty="0" smtClean="0"/>
              <a:t> 2SO</a:t>
            </a:r>
            <a:r>
              <a:rPr lang="hr-HR" baseline="-25000" dirty="0" smtClean="0"/>
              <a:t>2</a:t>
            </a:r>
            <a:r>
              <a:rPr lang="hr-HR" dirty="0" smtClean="0"/>
              <a:t>   +   O</a:t>
            </a:r>
            <a:r>
              <a:rPr lang="hr-HR" baseline="-25000" dirty="0" smtClean="0"/>
              <a:t>2</a:t>
            </a:r>
            <a:r>
              <a:rPr lang="hr-HR" dirty="0" smtClean="0"/>
              <a:t>  </a:t>
            </a:r>
            <a:r>
              <a:rPr lang="hr-HR" dirty="0" smtClean="0">
                <a:sym typeface="Wingdings" pitchFamily="2" charset="2"/>
              </a:rPr>
              <a:t>   2SO</a:t>
            </a:r>
            <a:r>
              <a:rPr lang="hr-HR" baseline="-25000" dirty="0" smtClean="0"/>
              <a:t>3</a:t>
            </a:r>
          </a:p>
          <a:p>
            <a:pPr>
              <a:buNone/>
            </a:pPr>
            <a:endParaRPr lang="hr-HR" baseline="-25000" dirty="0" smtClean="0"/>
          </a:p>
          <a:p>
            <a:r>
              <a:rPr lang="hr-HR" baseline="-25000" dirty="0" smtClean="0"/>
              <a:t> </a:t>
            </a:r>
            <a:r>
              <a:rPr lang="hr-HR" dirty="0" smtClean="0"/>
              <a:t> Otrovan i bezbojan plin oštrog mirisa</a:t>
            </a:r>
          </a:p>
          <a:p>
            <a:pPr>
              <a:buNone/>
            </a:pPr>
            <a:r>
              <a:rPr lang="hr-HR" dirty="0" smtClean="0"/>
              <a:t>  </a:t>
            </a:r>
            <a:endParaRPr lang="hr-HR" dirty="0"/>
          </a:p>
        </p:txBody>
      </p:sp>
      <p:pic>
        <p:nvPicPr>
          <p:cNvPr id="1026" name="Picture 2" descr="C:\Users\Matej\Downloads\sumporov trioksi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420888"/>
            <a:ext cx="1661723" cy="1584176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Sumporna kiselina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Nastaje reakcijom sumporova </a:t>
            </a:r>
            <a:r>
              <a:rPr lang="hr-HR" dirty="0" err="1" smtClean="0"/>
              <a:t>trioksida</a:t>
            </a:r>
            <a:r>
              <a:rPr lang="hr-HR" dirty="0" smtClean="0"/>
              <a:t> s vodom</a:t>
            </a:r>
          </a:p>
          <a:p>
            <a:r>
              <a:rPr lang="hr-HR" dirty="0" smtClean="0"/>
              <a:t>   SO</a:t>
            </a:r>
            <a:r>
              <a:rPr lang="hr-HR" baseline="-25000" dirty="0" smtClean="0"/>
              <a:t>3</a:t>
            </a:r>
            <a:r>
              <a:rPr lang="hr-HR" dirty="0" smtClean="0"/>
              <a:t>   +   H</a:t>
            </a:r>
            <a:r>
              <a:rPr lang="hr-HR" baseline="-25000" dirty="0" smtClean="0"/>
              <a:t>2</a:t>
            </a:r>
            <a:r>
              <a:rPr lang="hr-HR" dirty="0" smtClean="0"/>
              <a:t>O   </a:t>
            </a:r>
            <a:r>
              <a:rPr lang="hr-HR" dirty="0" smtClean="0">
                <a:sym typeface="Wingdings" pitchFamily="2" charset="2"/>
              </a:rPr>
              <a:t>  </a:t>
            </a:r>
            <a:r>
              <a:rPr lang="hr-HR" dirty="0" smtClean="0"/>
              <a:t>H</a:t>
            </a:r>
            <a:r>
              <a:rPr lang="hr-HR" baseline="-25000" dirty="0" smtClean="0"/>
              <a:t>2</a:t>
            </a:r>
            <a:r>
              <a:rPr lang="hr-HR" dirty="0" smtClean="0"/>
              <a:t>SO</a:t>
            </a:r>
            <a:r>
              <a:rPr lang="hr-HR" baseline="-25000" dirty="0" smtClean="0"/>
              <a:t>4</a:t>
            </a:r>
          </a:p>
          <a:p>
            <a:endParaRPr lang="hr-HR" baseline="-25000" dirty="0" smtClean="0"/>
          </a:p>
          <a:p>
            <a:r>
              <a:rPr lang="hr-HR" baseline="-25000" dirty="0" smtClean="0"/>
              <a:t> </a:t>
            </a:r>
            <a:r>
              <a:rPr lang="hr-HR" dirty="0" smtClean="0"/>
              <a:t> Gusta uljasta tekućina</a:t>
            </a:r>
          </a:p>
          <a:p>
            <a:r>
              <a:rPr lang="hr-HR" dirty="0" smtClean="0"/>
              <a:t>  Među najjačim kiselinama</a:t>
            </a:r>
          </a:p>
          <a:p>
            <a:r>
              <a:rPr lang="hr-HR" dirty="0" smtClean="0"/>
              <a:t>  </a:t>
            </a:r>
            <a:r>
              <a:rPr lang="hr-HR" dirty="0" smtClean="0">
                <a:hlinkClick r:id="rId2"/>
              </a:rPr>
              <a:t>Higroskopna tvar</a:t>
            </a:r>
            <a:r>
              <a:rPr lang="hr-HR" dirty="0" smtClean="0"/>
              <a:t> – oduzima drugim tvarima vodu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pic>
        <p:nvPicPr>
          <p:cNvPr id="2051" name="Picture 3" descr="C:\Users\Matej\Downloads\Sulfuric-aci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2276872"/>
            <a:ext cx="2734473" cy="2232248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764704"/>
            <a:ext cx="7467600" cy="5361459"/>
          </a:xfrm>
        </p:spPr>
        <p:txBody>
          <a:bodyPr/>
          <a:lstStyle/>
          <a:p>
            <a:r>
              <a:rPr lang="hr-HR" dirty="0" smtClean="0"/>
              <a:t>Sumporna kiselina ima jako široku primjenu</a:t>
            </a:r>
            <a:endParaRPr lang="hr-HR" dirty="0"/>
          </a:p>
        </p:txBody>
      </p:sp>
      <p:pic>
        <p:nvPicPr>
          <p:cNvPr id="3074" name="Picture 2" descr="C:\Users\Matej\Downloads\katalog_elementi86slik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44824"/>
            <a:ext cx="2520280" cy="2520280"/>
          </a:xfrm>
          <a:prstGeom prst="rect">
            <a:avLst/>
          </a:prstGeom>
          <a:noFill/>
        </p:spPr>
      </p:pic>
      <p:pic>
        <p:nvPicPr>
          <p:cNvPr id="3075" name="Picture 3" descr="C:\Users\Matej\Downloads\640px-Chilisalpeter_(Sodium_nitrate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4437112"/>
            <a:ext cx="2316857" cy="2168659"/>
          </a:xfrm>
          <a:prstGeom prst="rect">
            <a:avLst/>
          </a:prstGeom>
          <a:noFill/>
        </p:spPr>
      </p:pic>
      <p:pic>
        <p:nvPicPr>
          <p:cNvPr id="3077" name="Picture 5" descr="C:\Users\Matej\Downloads\1_thum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1412776"/>
            <a:ext cx="4104456" cy="2927845"/>
          </a:xfrm>
          <a:prstGeom prst="rect">
            <a:avLst/>
          </a:prstGeom>
          <a:noFill/>
        </p:spPr>
      </p:pic>
      <p:pic>
        <p:nvPicPr>
          <p:cNvPr id="3078" name="Picture 6" descr="C:\Users\Matej\Downloads\Lijekovi-tablete-pilule-685x45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4653136"/>
            <a:ext cx="2587522" cy="1718719"/>
          </a:xfrm>
          <a:prstGeom prst="rect">
            <a:avLst/>
          </a:prstGeom>
          <a:noFill/>
        </p:spPr>
      </p:pic>
      <p:pic>
        <p:nvPicPr>
          <p:cNvPr id="1026" name="Picture 2" descr="C:\Users\Matej\Downloads\30015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4486052"/>
            <a:ext cx="2371949" cy="2371948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Jakost kiselina</a:t>
            </a:r>
            <a:endParaRPr lang="hr-HR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Ime kiseline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Formula kiseline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Jakost kiseline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Klorovodična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HCl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Jaka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Dušična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HNO</a:t>
                      </a:r>
                      <a:r>
                        <a:rPr lang="hr-HR" baseline="-25000" dirty="0" smtClean="0"/>
                        <a:t>3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Jaka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Sumporna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H</a:t>
                      </a:r>
                      <a:r>
                        <a:rPr lang="hr-HR" baseline="-25000" dirty="0" smtClean="0"/>
                        <a:t>2</a:t>
                      </a:r>
                      <a:r>
                        <a:rPr lang="hr-HR" dirty="0" smtClean="0"/>
                        <a:t>SO</a:t>
                      </a:r>
                      <a:r>
                        <a:rPr lang="hr-HR" baseline="-25000" dirty="0" smtClean="0"/>
                        <a:t>4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Jaka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Fosforna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H</a:t>
                      </a:r>
                      <a:r>
                        <a:rPr lang="hr-HR" baseline="-25000" dirty="0" smtClean="0"/>
                        <a:t>3</a:t>
                      </a:r>
                      <a:r>
                        <a:rPr lang="hr-HR" baseline="0" dirty="0" smtClean="0"/>
                        <a:t>PO</a:t>
                      </a:r>
                      <a:r>
                        <a:rPr lang="hr-HR" baseline="-25000" dirty="0" smtClean="0"/>
                        <a:t>4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Srednje jaka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Sumporasta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H</a:t>
                      </a:r>
                      <a:r>
                        <a:rPr lang="hr-HR" baseline="-25000" dirty="0" smtClean="0"/>
                        <a:t>2</a:t>
                      </a:r>
                      <a:r>
                        <a:rPr lang="hr-HR" baseline="0" dirty="0" smtClean="0"/>
                        <a:t>SO</a:t>
                      </a:r>
                      <a:r>
                        <a:rPr lang="hr-HR" baseline="-25000" dirty="0" smtClean="0"/>
                        <a:t>3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Slaba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Ugljična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H</a:t>
                      </a:r>
                      <a:r>
                        <a:rPr lang="hr-HR" baseline="-25000" dirty="0" smtClean="0"/>
                        <a:t>2</a:t>
                      </a:r>
                      <a:r>
                        <a:rPr lang="hr-HR" baseline="0" dirty="0" smtClean="0"/>
                        <a:t>CO</a:t>
                      </a:r>
                      <a:r>
                        <a:rPr lang="hr-HR" baseline="-25000" dirty="0" smtClean="0"/>
                        <a:t>3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Slaba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kstniOkvir 6"/>
          <p:cNvSpPr txBox="1"/>
          <p:nvPr/>
        </p:nvSpPr>
        <p:spPr>
          <a:xfrm>
            <a:off x="395536" y="4581128"/>
            <a:ext cx="835292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000" dirty="0" smtClean="0"/>
              <a:t>Kiseline u vodi Disociraju na vodikove ione i ione kiselinskog ostatka</a:t>
            </a:r>
          </a:p>
          <a:p>
            <a:endParaRPr lang="hr-HR" sz="3000" dirty="0"/>
          </a:p>
          <a:p>
            <a:r>
              <a:rPr lang="pt-BR" sz="3200" dirty="0" smtClean="0"/>
              <a:t>HCl </a:t>
            </a:r>
            <a:r>
              <a:rPr lang="hr-HR" sz="3200" dirty="0" smtClean="0">
                <a:sym typeface="Wingdings" pitchFamily="2" charset="2"/>
              </a:rPr>
              <a:t></a:t>
            </a:r>
            <a:r>
              <a:rPr lang="pt-BR" sz="3200" dirty="0" smtClean="0"/>
              <a:t> </a:t>
            </a:r>
            <a:r>
              <a:rPr lang="pt-BR" sz="3200" dirty="0"/>
              <a:t>H</a:t>
            </a:r>
            <a:r>
              <a:rPr lang="pt-BR" sz="3200" baseline="30000" dirty="0" smtClean="0"/>
              <a:t>+</a:t>
            </a:r>
            <a:r>
              <a:rPr lang="pt-BR" sz="3200" dirty="0" smtClean="0"/>
              <a:t> </a:t>
            </a:r>
            <a:r>
              <a:rPr lang="pt-BR" sz="3200" dirty="0"/>
              <a:t>+ </a:t>
            </a:r>
            <a:r>
              <a:rPr lang="pt-BR" sz="3200" dirty="0" smtClean="0"/>
              <a:t>Cl</a:t>
            </a:r>
            <a:r>
              <a:rPr lang="pt-BR" sz="3200" baseline="30000" dirty="0" smtClean="0"/>
              <a:t>-</a:t>
            </a:r>
            <a:endParaRPr lang="hr-HR" sz="3000" dirty="0" smtClean="0"/>
          </a:p>
          <a:p>
            <a:endParaRPr lang="hr-HR" sz="3000" dirty="0"/>
          </a:p>
          <a:p>
            <a:endParaRPr lang="hr-HR" sz="3000" dirty="0" smtClean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476672"/>
            <a:ext cx="7467600" cy="5649491"/>
          </a:xfrm>
        </p:spPr>
        <p:txBody>
          <a:bodyPr/>
          <a:lstStyle/>
          <a:p>
            <a:r>
              <a:rPr lang="hr-HR" dirty="0" smtClean="0"/>
              <a:t>Oksonijev ion nastaje povezivanjem vodikovih iona s molekulama vode</a:t>
            </a:r>
          </a:p>
          <a:p>
            <a:endParaRPr lang="hr-HR" dirty="0" smtClean="0"/>
          </a:p>
          <a:p>
            <a:r>
              <a:rPr lang="hr-HR" dirty="0" smtClean="0"/>
              <a:t>   H</a:t>
            </a:r>
            <a:r>
              <a:rPr lang="pt-BR" sz="2800" baseline="30000" dirty="0" smtClean="0"/>
              <a:t> +</a:t>
            </a:r>
            <a:r>
              <a:rPr lang="hr-HR" sz="2800" baseline="30000" dirty="0" smtClean="0"/>
              <a:t> </a:t>
            </a:r>
            <a:r>
              <a:rPr lang="hr-HR" sz="2800" dirty="0" smtClean="0"/>
              <a:t>  +   H</a:t>
            </a:r>
            <a:r>
              <a:rPr lang="hr-HR" sz="2800" baseline="-25000" dirty="0" smtClean="0"/>
              <a:t> 2 </a:t>
            </a:r>
            <a:r>
              <a:rPr lang="hr-HR" sz="2800" dirty="0" smtClean="0"/>
              <a:t>O  </a:t>
            </a:r>
            <a:r>
              <a:rPr lang="hr-HR" sz="2800" dirty="0" smtClean="0">
                <a:sym typeface="Wingdings" pitchFamily="2" charset="2"/>
              </a:rPr>
              <a:t>   H</a:t>
            </a:r>
            <a:r>
              <a:rPr lang="hr-HR" sz="2800" baseline="-25000" dirty="0" smtClean="0"/>
              <a:t> 3 </a:t>
            </a:r>
            <a:r>
              <a:rPr lang="hr-HR" sz="2800" dirty="0" smtClean="0">
                <a:sym typeface="Wingdings" pitchFamily="2" charset="2"/>
              </a:rPr>
              <a:t>O</a:t>
            </a:r>
            <a:r>
              <a:rPr lang="pt-BR" sz="2800" baseline="30000" dirty="0" smtClean="0"/>
              <a:t> +</a:t>
            </a:r>
            <a:endParaRPr lang="hr-HR" sz="2800" baseline="30000" dirty="0" smtClean="0"/>
          </a:p>
          <a:p>
            <a:endParaRPr lang="hr-HR" sz="2800" baseline="30000" dirty="0" smtClean="0"/>
          </a:p>
          <a:p>
            <a:r>
              <a:rPr lang="hr-HR" sz="2800" baseline="30000" dirty="0" smtClean="0"/>
              <a:t> </a:t>
            </a:r>
            <a:r>
              <a:rPr lang="hr-HR" sz="2800" dirty="0" smtClean="0"/>
              <a:t> Jakost kiselina se određuje po</a:t>
            </a:r>
          </a:p>
          <a:p>
            <a:pPr>
              <a:buNone/>
            </a:pPr>
            <a:r>
              <a:rPr lang="hr-HR" sz="2800" dirty="0" smtClean="0"/>
              <a:t>broju molekula koje se razlože na ione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 </a:t>
            </a:r>
            <a:endParaRPr lang="hr-HR" dirty="0"/>
          </a:p>
        </p:txBody>
      </p:sp>
      <p:pic>
        <p:nvPicPr>
          <p:cNvPr id="2" name="Picture 2" descr="C:\Users\Matej\Downloads\Hydronium-3D-ball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340768"/>
            <a:ext cx="2060591" cy="1830179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>Mjere opreza pri radu s kiselinama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u="sng" dirty="0" smtClean="0">
                <a:solidFill>
                  <a:srgbClr val="FF0000"/>
                </a:solidFill>
              </a:rPr>
              <a:t>Uvijek dodajemo kiselinu u vodu (</a:t>
            </a:r>
            <a:r>
              <a:rPr lang="hr-HR" u="sng" dirty="0" err="1" smtClean="0">
                <a:solidFill>
                  <a:srgbClr val="FF0000"/>
                </a:solidFill>
              </a:rPr>
              <a:t>KuV</a:t>
            </a:r>
            <a:r>
              <a:rPr lang="hr-HR" u="sng" dirty="0" smtClean="0">
                <a:solidFill>
                  <a:srgbClr val="FF0000"/>
                </a:solidFill>
              </a:rPr>
              <a:t>), nikad vodu u kiselinu (VuK)</a:t>
            </a:r>
          </a:p>
          <a:p>
            <a:endParaRPr lang="hr-HR" u="sng" dirty="0" smtClean="0">
              <a:solidFill>
                <a:srgbClr val="FF0000"/>
              </a:solidFill>
            </a:endParaRPr>
          </a:p>
          <a:p>
            <a:endParaRPr lang="hr-HR" u="sng" dirty="0" smtClean="0">
              <a:solidFill>
                <a:srgbClr val="FF0000"/>
              </a:solidFill>
            </a:endParaRPr>
          </a:p>
          <a:p>
            <a:r>
              <a:rPr lang="hr-HR" dirty="0" smtClean="0"/>
              <a:t>Kada bi se obratno razrjeđivalo došlo bi do prskanja kiseline</a:t>
            </a:r>
            <a:endParaRPr lang="hr-HR" dirty="0"/>
          </a:p>
        </p:txBody>
      </p:sp>
      <p:pic>
        <p:nvPicPr>
          <p:cNvPr id="5122" name="Picture 2" descr="C:\Users\Matej\Downloads\Add-Acid-Water-Caution-Sign-S-032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5411" y="1196752"/>
            <a:ext cx="1528589" cy="2115695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476672"/>
            <a:ext cx="7467600" cy="5649491"/>
          </a:xfrm>
        </p:spPr>
        <p:txBody>
          <a:bodyPr/>
          <a:lstStyle/>
          <a:p>
            <a:r>
              <a:rPr lang="hr-HR" dirty="0" smtClean="0"/>
              <a:t>Pri radu s kiselinama jako je važno nositi:</a:t>
            </a:r>
          </a:p>
          <a:p>
            <a:pPr>
              <a:buNone/>
            </a:pPr>
            <a:r>
              <a:rPr lang="hr-HR" dirty="0" smtClean="0"/>
              <a:t> -zaštitno odijelo</a:t>
            </a:r>
          </a:p>
          <a:p>
            <a:pPr>
              <a:buNone/>
            </a:pPr>
            <a:r>
              <a:rPr lang="hr-HR" dirty="0" smtClean="0"/>
              <a:t> -zaštitne rukavice</a:t>
            </a:r>
          </a:p>
          <a:p>
            <a:pPr>
              <a:buNone/>
            </a:pPr>
            <a:r>
              <a:rPr lang="hr-HR" dirty="0" smtClean="0"/>
              <a:t> -zaštitne naočale</a:t>
            </a:r>
          </a:p>
          <a:p>
            <a:pPr>
              <a:buNone/>
            </a:pP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6149" name="Picture 5" descr="C:\Users\Matej\Downloads\3M-Zastitno-odijelo-4545-01-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620688"/>
            <a:ext cx="1800200" cy="2757754"/>
          </a:xfrm>
          <a:prstGeom prst="rect">
            <a:avLst/>
          </a:prstGeom>
          <a:noFill/>
        </p:spPr>
      </p:pic>
      <p:pic>
        <p:nvPicPr>
          <p:cNvPr id="6150" name="Picture 6" descr="C:\Users\Matej\Downloads\Zastitne-Naocale-Polikarbonat-Fervi-0142-405-500x5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717032"/>
            <a:ext cx="2664296" cy="2664297"/>
          </a:xfrm>
          <a:prstGeom prst="rect">
            <a:avLst/>
          </a:prstGeom>
          <a:noFill/>
        </p:spPr>
      </p:pic>
      <p:pic>
        <p:nvPicPr>
          <p:cNvPr id="2050" name="Picture 2" descr="C:\Users\Matej\Downloads\preuzm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4005064"/>
            <a:ext cx="2714625" cy="1685925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hničk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hnički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hnič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230</TotalTime>
  <Words>343</Words>
  <Application>Microsoft Office PowerPoint</Application>
  <PresentationFormat>Prikaz na zaslonu (4:3)</PresentationFormat>
  <Paragraphs>98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Tehnički</vt:lpstr>
      <vt:lpstr>Spojevi Sumpora i sumporna kiselina</vt:lpstr>
      <vt:lpstr>Sadržaj</vt:lpstr>
      <vt:lpstr>Sumporov trioksid</vt:lpstr>
      <vt:lpstr>Sumporna kiselina</vt:lpstr>
      <vt:lpstr>Slajd 5</vt:lpstr>
      <vt:lpstr>Jakost kiselina</vt:lpstr>
      <vt:lpstr>Slajd 7</vt:lpstr>
      <vt:lpstr>Mjere opreza pri radu s kiselinama</vt:lpstr>
      <vt:lpstr>Slajd 9</vt:lpstr>
      <vt:lpstr>Kviz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Spojevi Sumpora i kiseline</dc:title>
  <dc:creator>Matej</dc:creator>
  <cp:lastModifiedBy>Windows User</cp:lastModifiedBy>
  <cp:revision>28</cp:revision>
  <dcterms:created xsi:type="dcterms:W3CDTF">2014-10-11T12:45:54Z</dcterms:created>
  <dcterms:modified xsi:type="dcterms:W3CDTF">2014-12-22T15:54:24Z</dcterms:modified>
</cp:coreProperties>
</file>