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0" r:id="rId6"/>
    <p:sldId id="259" r:id="rId7"/>
    <p:sldId id="261" r:id="rId8"/>
    <p:sldId id="262" r:id="rId9"/>
    <p:sldId id="263" r:id="rId10"/>
    <p:sldId id="268" r:id="rId11"/>
    <p:sldId id="270" r:id="rId12"/>
    <p:sldId id="271" r:id="rId13"/>
    <p:sldId id="269" r:id="rId14"/>
    <p:sldId id="272" r:id="rId15"/>
    <p:sldId id="273" r:id="rId16"/>
    <p:sldId id="267" r:id="rId17"/>
    <p:sldId id="265" r:id="rId18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0000"/>
    <a:srgbClr val="FF0000"/>
    <a:srgbClr val="FFCC00"/>
    <a:srgbClr val="FF9900"/>
    <a:srgbClr val="226A38"/>
    <a:srgbClr val="33593F"/>
    <a:srgbClr val="FF3300"/>
    <a:srgbClr val="FBF2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BDA6C-8858-4C7E-952C-E1B3D5958F40}" type="datetimeFigureOut">
              <a:rPr lang="sr-Latn-CS"/>
              <a:pPr>
                <a:defRPr/>
              </a:pPr>
              <a:t>26.9.2013</a:t>
            </a:fld>
            <a:endParaRPr lang="hr-HR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10E7C-5405-4679-B279-8CE0640B7E7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50358-3CD7-4FB2-AFE5-46B5AF05CF0B}" type="datetimeFigureOut">
              <a:rPr lang="sr-Latn-CS"/>
              <a:pPr>
                <a:defRPr/>
              </a:pPr>
              <a:t>26.9.2013</a:t>
            </a:fld>
            <a:endParaRPr lang="hr-HR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3B53D-FFD2-4449-BAD3-18240FD621B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E5CDE-6353-4A42-BA78-654165C46FDC}" type="datetimeFigureOut">
              <a:rPr lang="sr-Latn-CS"/>
              <a:pPr>
                <a:defRPr/>
              </a:pPr>
              <a:t>26.9.2013</a:t>
            </a:fld>
            <a:endParaRPr lang="hr-HR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B5EE4-2CBD-4751-A13D-EEDEC1F9F6A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2FA3C-5338-43DE-866E-FBEF08BAB87F}" type="datetimeFigureOut">
              <a:rPr lang="sr-Latn-CS"/>
              <a:pPr>
                <a:defRPr/>
              </a:pPr>
              <a:t>26.9.2013</a:t>
            </a:fld>
            <a:endParaRPr lang="hr-HR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15E9E-CD3F-4C19-A7C5-228596F001D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8337-73D6-450A-A0F3-7294E0A684B4}" type="datetimeFigureOut">
              <a:rPr lang="sr-Latn-CS"/>
              <a:pPr>
                <a:defRPr/>
              </a:pPr>
              <a:t>26.9.2013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6C60D-9FE1-4729-B626-31C0A71EA89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8A7C2-5153-4BAC-9245-DF38468625C0}" type="datetimeFigureOut">
              <a:rPr lang="sr-Latn-CS"/>
              <a:pPr>
                <a:defRPr/>
              </a:pPr>
              <a:t>26.9.2013</a:t>
            </a:fld>
            <a:endParaRPr lang="hr-HR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B0C08-F55F-4D5D-9141-8F9C9EE25A5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8B89D-77B2-4A7B-92A4-49556D449A0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47E91-DB50-4C22-825F-B13FCAACFB8A}" type="datetimeFigureOut">
              <a:rPr lang="sr-Latn-CS"/>
              <a:pPr>
                <a:defRPr/>
              </a:pPr>
              <a:t>26.9.2013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C909A-C560-410E-BA29-389AFC4D63BC}" type="datetimeFigureOut">
              <a:rPr lang="sr-Latn-CS"/>
              <a:pPr>
                <a:defRPr/>
              </a:pPr>
              <a:t>26.9.2013</a:t>
            </a:fld>
            <a:endParaRPr lang="hr-HR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9CC87-3BE0-4C3F-8E16-59E8E440AD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88A6A-3D5E-478D-9042-148DF3BC1140}" type="datetimeFigureOut">
              <a:rPr lang="sr-Latn-CS"/>
              <a:pPr>
                <a:defRPr/>
              </a:pPr>
              <a:t>26.9.2013</a:t>
            </a:fld>
            <a:endParaRPr lang="hr-HR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1198-76F6-4B7D-A9BF-CECFBA91223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3C4D1-DEEA-408A-B314-A87439A68A10}" type="datetimeFigureOut">
              <a:rPr lang="sr-Latn-CS"/>
              <a:pPr>
                <a:defRPr/>
              </a:pPr>
              <a:t>26.9.2013</a:t>
            </a:fld>
            <a:endParaRPr lang="hr-HR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EB951-13EC-4E69-B3F8-62A208A8607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FFDE0-2E1E-4E27-90A8-407794CD63F4}" type="datetimeFigureOut">
              <a:rPr lang="sr-Latn-CS"/>
              <a:pPr>
                <a:defRPr/>
              </a:pPr>
              <a:t>26.9.2013</a:t>
            </a:fld>
            <a:endParaRPr lang="hr-HR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27207-5BD6-4921-847E-378365775F9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B89C6CA-B399-448D-8612-15C91C00AB9D}" type="datetimeFigureOut">
              <a:rPr lang="sr-Latn-CS"/>
              <a:pPr>
                <a:defRPr/>
              </a:pPr>
              <a:t>26.9.2013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401BDB7-E59D-408C-84F7-25853717ADC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9BB39B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809580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9BB39B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9BB39B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t.wikipedia.org/wiki/Giacomo_Leopardi" TargetMode="External"/><Relationship Id="rId2" Type="http://schemas.openxmlformats.org/officeDocument/2006/relationships/hyperlink" Target="http://www.britannica.com/EBchecked/topic/336597/Giacomo-Leopard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assicitaliani.it/intro_pdf/canti/canto21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sz="4800" i="1" smtClean="0">
                <a:solidFill>
                  <a:srgbClr val="FF3300"/>
                </a:solidFill>
                <a:latin typeface="Arial" charset="0"/>
                <a:cs typeface="Arial" charset="0"/>
              </a:rPr>
              <a:t>“</a:t>
            </a:r>
            <a:r>
              <a:rPr lang="hr-HR" sz="4800" b="1" i="1" smtClean="0">
                <a:solidFill>
                  <a:srgbClr val="FF3300"/>
                </a:solidFill>
                <a:latin typeface="Arial" charset="0"/>
                <a:cs typeface="Arial" charset="0"/>
              </a:rPr>
              <a:t>Silviji</a:t>
            </a:r>
            <a:r>
              <a:rPr lang="hr-HR" sz="4800" i="1" smtClean="0">
                <a:solidFill>
                  <a:srgbClr val="FF3300"/>
                </a:solidFill>
                <a:latin typeface="Arial" charset="0"/>
                <a:cs typeface="Arial" charset="0"/>
              </a:rPr>
              <a:t>”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4800" i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hr-HR" sz="4800" i="1" smtClean="0">
              <a:latin typeface="Arial" charset="0"/>
              <a:cs typeface="Arial" charset="0"/>
            </a:endParaRPr>
          </a:p>
          <a:p>
            <a:pPr algn="r" eaLnBrk="1" hangingPunct="1">
              <a:lnSpc>
                <a:spcPct val="80000"/>
              </a:lnSpc>
              <a:defRPr/>
            </a:pPr>
            <a:r>
              <a:rPr lang="hr-HR" sz="2400" i="1" smtClean="0">
                <a:latin typeface="Arial" charset="0"/>
                <a:cs typeface="Arial" charset="0"/>
              </a:rPr>
              <a:t>Anamarija Beljan i Matea Macan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33973"/>
            <a:ext cx="8305800" cy="205381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6600" smtClean="0">
                <a:latin typeface="Arial" pitchFamily="34" charset="0"/>
                <a:cs typeface="Arial" pitchFamily="34" charset="0"/>
              </a:rPr>
              <a:t>Giacomo Leopardi</a:t>
            </a:r>
            <a:endParaRPr lang="hr-HR" sz="66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1"/>
          </p:nvPr>
        </p:nvSpPr>
        <p:spPr>
          <a:xfrm>
            <a:off x="106363" y="1928813"/>
            <a:ext cx="8931275" cy="30003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r-HR" sz="2400" i="1" smtClean="0"/>
              <a:t>Silvijo,</a:t>
            </a:r>
            <a:br>
              <a:rPr lang="hr-HR" sz="2400" i="1" smtClean="0"/>
            </a:br>
            <a:r>
              <a:rPr lang="hr-HR" sz="2400" i="1" smtClean="0"/>
              <a:t>	da l' još se sjećaš</a:t>
            </a:r>
            <a:br>
              <a:rPr lang="hr-HR" sz="2400" i="1" smtClean="0"/>
            </a:br>
            <a:r>
              <a:rPr lang="hr-HR" sz="2400" i="1" smtClean="0"/>
              <a:t>onog doba tvoga smrtnoga života</a:t>
            </a:r>
            <a:br>
              <a:rPr lang="hr-HR" sz="2400" i="1" smtClean="0"/>
            </a:br>
            <a:r>
              <a:rPr lang="hr-HR" sz="2400" i="1" smtClean="0"/>
              <a:t>kada je sjala ljepota</a:t>
            </a:r>
            <a:br>
              <a:rPr lang="hr-HR" sz="2400" i="1" smtClean="0"/>
            </a:br>
            <a:r>
              <a:rPr lang="hr-HR" sz="2400" i="1" smtClean="0"/>
              <a:t>u tvom nasmijanom i nemirnom oku,</a:t>
            </a:r>
            <a:br>
              <a:rPr lang="hr-HR" sz="2400" i="1" smtClean="0"/>
            </a:br>
            <a:r>
              <a:rPr lang="hr-HR" sz="2400" i="1" smtClean="0"/>
              <a:t>dok ti si, radosna i zamišljena, </a:t>
            </a:r>
            <a:br>
              <a:rPr lang="hr-HR" sz="2400" i="1" smtClean="0"/>
            </a:br>
            <a:r>
              <a:rPr lang="hr-HR" sz="2400" i="1" smtClean="0"/>
              <a:t>osjetila mladost u svom boku?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mtClean="0"/>
              <a:t>Silviji</a:t>
            </a:r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1"/>
          <p:cNvSpPr>
            <a:spLocks noGrp="1"/>
          </p:cNvSpPr>
          <p:nvPr>
            <p:ph idx="1"/>
          </p:nvPr>
        </p:nvSpPr>
        <p:spPr>
          <a:xfrm>
            <a:off x="457200" y="1606550"/>
            <a:ext cx="8229600" cy="36449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r-HR" sz="2400" i="1" smtClean="0"/>
              <a:t>Odzvanjahu tihe sobe</a:t>
            </a:r>
            <a:br>
              <a:rPr lang="hr-HR" sz="2400" i="1" smtClean="0"/>
            </a:br>
            <a:r>
              <a:rPr lang="hr-HR" sz="2400" i="1" smtClean="0"/>
              <a:t>i sve ulice naokolo</a:t>
            </a:r>
            <a:br>
              <a:rPr lang="hr-HR" sz="2400" i="1" smtClean="0"/>
            </a:br>
            <a:r>
              <a:rPr lang="hr-HR" sz="2400" i="1" smtClean="0"/>
              <a:t>od tvog trajnog pjeva</a:t>
            </a:r>
            <a:br>
              <a:rPr lang="hr-HR" sz="2400" i="1" smtClean="0"/>
            </a:br>
            <a:r>
              <a:rPr lang="hr-HR" sz="2400" i="1" smtClean="0"/>
              <a:t>kad si često ručnim radom zabavljena</a:t>
            </a:r>
            <a:br>
              <a:rPr lang="hr-HR" sz="2400" i="1" smtClean="0"/>
            </a:br>
            <a:r>
              <a:rPr lang="hr-HR" sz="2400" i="1" smtClean="0"/>
              <a:t>sva presretna budućnosti lijepe sanjala san.</a:t>
            </a:r>
            <a:br>
              <a:rPr lang="hr-HR" sz="2400" i="1" smtClean="0"/>
            </a:br>
            <a:r>
              <a:rPr lang="hr-HR" sz="2400" i="1" smtClean="0"/>
              <a:t>Bio je mirisni maj:</a:t>
            </a:r>
            <a:br>
              <a:rPr lang="hr-HR" sz="2400" i="1" smtClean="0"/>
            </a:br>
            <a:r>
              <a:rPr lang="hr-HR" sz="2400" i="1" smtClean="0"/>
              <a:t>obično ti si</a:t>
            </a:r>
            <a:br>
              <a:rPr lang="hr-HR" sz="2400" i="1" smtClean="0"/>
            </a:br>
            <a:r>
              <a:rPr lang="hr-HR" sz="2400" i="1" smtClean="0"/>
              <a:t>tako svoj provodila dan.</a:t>
            </a:r>
          </a:p>
          <a:p>
            <a:pPr eaLnBrk="1" hangingPunct="1">
              <a:buFont typeface="Wingdings 2" pitchFamily="18" charset="2"/>
              <a:buNone/>
            </a:pPr>
            <a:endParaRPr lang="hr-HR" sz="2400" i="1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1"/>
          </p:nvPr>
        </p:nvSpPr>
        <p:spPr>
          <a:xfrm>
            <a:off x="323850" y="0"/>
            <a:ext cx="8229600" cy="62865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r-HR" sz="2400" i="1" smtClean="0"/>
              <a:t>A ja sam tada napustivši drago učenje</a:t>
            </a:r>
            <a:br>
              <a:rPr lang="hr-HR" sz="2400" i="1" smtClean="0"/>
            </a:br>
            <a:r>
              <a:rPr lang="hr-HR" sz="2400" i="1" smtClean="0"/>
              <a:t>i rukopise nad kojim sam se znojio,</a:t>
            </a:r>
            <a:br>
              <a:rPr lang="hr-HR" sz="2400" i="1" smtClean="0"/>
            </a:br>
            <a:r>
              <a:rPr lang="hr-HR" sz="2400" i="1" smtClean="0"/>
              <a:t>te uz njih proveo djetinjstvo</a:t>
            </a:r>
            <a:br>
              <a:rPr lang="hr-HR" sz="2400" i="1" smtClean="0"/>
            </a:br>
            <a:r>
              <a:rPr lang="hr-HR" sz="2400" i="1" smtClean="0"/>
              <a:t>i najbolji dio svoje mladosti – </a:t>
            </a:r>
            <a:br>
              <a:rPr lang="hr-HR" sz="2400" i="1" smtClean="0"/>
            </a:br>
            <a:r>
              <a:rPr lang="hr-HR" sz="2400" i="1" smtClean="0"/>
              <a:t>s balkona očinskog doma</a:t>
            </a:r>
            <a:br>
              <a:rPr lang="hr-HR" sz="2400" i="1" smtClean="0"/>
            </a:br>
            <a:r>
              <a:rPr lang="hr-HR" sz="2400" i="1" smtClean="0"/>
              <a:t>zvukove tvoga slušao glasa</a:t>
            </a:r>
            <a:br>
              <a:rPr lang="hr-HR" sz="2400" i="1" smtClean="0"/>
            </a:br>
            <a:r>
              <a:rPr lang="hr-HR" sz="2400" i="1" smtClean="0"/>
              <a:t>i krasnu pokretnu brzom rukom</a:t>
            </a:r>
            <a:br>
              <a:rPr lang="hr-HR" sz="2400" i="1" smtClean="0"/>
            </a:br>
            <a:r>
              <a:rPr lang="hr-HR" sz="2400" i="1" smtClean="0"/>
              <a:t>što je prelazila preko tvrdog platna.</a:t>
            </a:r>
            <a:br>
              <a:rPr lang="hr-HR" sz="2400" i="1" smtClean="0"/>
            </a:br>
            <a:r>
              <a:rPr lang="hr-HR" sz="2400" i="1" smtClean="0"/>
              <a:t>Divljah se vedru nebu</a:t>
            </a:r>
            <a:br>
              <a:rPr lang="hr-HR" sz="2400" i="1" smtClean="0"/>
            </a:br>
            <a:r>
              <a:rPr lang="hr-HR" sz="2400" i="1" smtClean="0"/>
              <a:t>i suncem pozlaćenim putovima i vrtovima</a:t>
            </a:r>
            <a:br>
              <a:rPr lang="hr-HR" sz="2400" i="1" smtClean="0"/>
            </a:br>
            <a:r>
              <a:rPr lang="hr-HR" sz="2400" i="1" smtClean="0"/>
              <a:t>pa moru u daljini i zatim planini.</a:t>
            </a:r>
            <a:br>
              <a:rPr lang="hr-HR" sz="2400" i="1" smtClean="0"/>
            </a:br>
            <a:r>
              <a:rPr lang="hr-HR" sz="2400" i="1" smtClean="0"/>
              <a:t>Ljudske ne mogu iskazati riječi,</a:t>
            </a:r>
            <a:br>
              <a:rPr lang="hr-HR" sz="2400" i="1" smtClean="0"/>
            </a:br>
            <a:r>
              <a:rPr lang="hr-HR" sz="2400" i="1" smtClean="0"/>
              <a:t>što tada osjećahu moje grudi.</a:t>
            </a:r>
            <a:br>
              <a:rPr lang="hr-HR" sz="2400" i="1" smtClean="0"/>
            </a:br>
            <a:r>
              <a:rPr lang="hr-HR" sz="2400" i="1" smtClean="0"/>
              <a:t>Kakve li slatke to bjehu misli,</a:t>
            </a:r>
            <a:br>
              <a:rPr lang="hr-HR" sz="2400" i="1" smtClean="0"/>
            </a:br>
            <a:r>
              <a:rPr lang="hr-HR" sz="2400" i="1" smtClean="0"/>
              <a:t>kakve li nade, o Silvijo moja, kakvi li osjećaji?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1"/>
          <p:cNvSpPr>
            <a:spLocks noGrp="1"/>
          </p:cNvSpPr>
          <p:nvPr>
            <p:ph idx="1"/>
          </p:nvPr>
        </p:nvSpPr>
        <p:spPr>
          <a:xfrm>
            <a:off x="285750" y="1500188"/>
            <a:ext cx="8572500" cy="38576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r-HR" sz="2400" i="1" smtClean="0"/>
              <a:t>Kakvim nam se pričinjahu tada</a:t>
            </a:r>
            <a:br>
              <a:rPr lang="hr-HR" sz="2400" i="1" smtClean="0"/>
            </a:br>
            <a:r>
              <a:rPr lang="hr-HR" sz="2400" i="1" smtClean="0"/>
              <a:t>ljudski život i sudbina!</a:t>
            </a:r>
            <a:br>
              <a:rPr lang="hr-HR" sz="2400" i="1" smtClean="0"/>
            </a:br>
            <a:r>
              <a:rPr lang="hr-HR" sz="2400" i="1" smtClean="0"/>
              <a:t>Kad se sjetim tolike nade,</a:t>
            </a:r>
            <a:br>
              <a:rPr lang="hr-HR" sz="2400" i="1" smtClean="0"/>
            </a:br>
            <a:r>
              <a:rPr lang="hr-HR" sz="2400" i="1" smtClean="0"/>
              <a:t>gorak i bezutješan osjećaj me guši,</a:t>
            </a:r>
            <a:br>
              <a:rPr lang="hr-HR" sz="2400" i="1" smtClean="0"/>
            </a:br>
            <a:r>
              <a:rPr lang="hr-HR" sz="2400" i="1" smtClean="0"/>
              <a:t>pa kukam zbog nesreće svoje.</a:t>
            </a:r>
            <a:br>
              <a:rPr lang="hr-HR" sz="2400" i="1" smtClean="0"/>
            </a:br>
            <a:r>
              <a:rPr lang="hr-HR" sz="2400" i="1" smtClean="0"/>
              <a:t>O prirodo, prirodo,</a:t>
            </a:r>
            <a:br>
              <a:rPr lang="hr-HR" sz="2400" i="1" smtClean="0"/>
            </a:br>
            <a:r>
              <a:rPr lang="hr-HR" sz="2400" i="1" smtClean="0"/>
              <a:t>zašto ipak ne ostvaruješ</a:t>
            </a:r>
            <a:br>
              <a:rPr lang="hr-HR" sz="2400" i="1" smtClean="0"/>
            </a:br>
            <a:r>
              <a:rPr lang="hr-HR" sz="2400" i="1" smtClean="0"/>
              <a:t>ono što si nekad obećavala?</a:t>
            </a:r>
            <a:br>
              <a:rPr lang="hr-HR" sz="2400" i="1" smtClean="0"/>
            </a:br>
            <a:r>
              <a:rPr lang="hr-HR" sz="2400" i="1" smtClean="0"/>
              <a:t>Zašto toliko sinove obmanjuješ svoje?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1"/>
          <p:cNvSpPr>
            <a:spLocks noGrp="1"/>
          </p:cNvSpPr>
          <p:nvPr>
            <p:ph idx="1"/>
          </p:nvPr>
        </p:nvSpPr>
        <p:spPr>
          <a:xfrm>
            <a:off x="428625" y="1446213"/>
            <a:ext cx="8286750" cy="39655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r-HR" sz="2400" i="1" smtClean="0"/>
              <a:t>Prije nego što je zima osušila travu</a:t>
            </a:r>
            <a:br>
              <a:rPr lang="hr-HR" sz="2400" i="1" smtClean="0"/>
            </a:br>
            <a:r>
              <a:rPr lang="hr-HR" sz="2400" i="1" smtClean="0"/>
              <a:t>izmučena i shrvana od bolesti skrivene</a:t>
            </a:r>
            <a:br>
              <a:rPr lang="hr-HR" sz="2400" i="1" smtClean="0"/>
            </a:br>
            <a:r>
              <a:rPr lang="hr-HR" sz="2400" i="1" smtClean="0"/>
              <a:t>ti si uvenula, o nježni cvijete,</a:t>
            </a:r>
            <a:br>
              <a:rPr lang="hr-HR" sz="2400" i="1" smtClean="0"/>
            </a:br>
            <a:r>
              <a:rPr lang="hr-HR" sz="2400" i="1" smtClean="0"/>
              <a:t>pa cvat svojih godina ugledala nisi,</a:t>
            </a:r>
            <a:br>
              <a:rPr lang="hr-HR" sz="2400" i="1" smtClean="0"/>
            </a:br>
            <a:r>
              <a:rPr lang="hr-HR" sz="2400" i="1" smtClean="0"/>
              <a:t>a uživalo ti srce nije</a:t>
            </a:r>
            <a:br>
              <a:rPr lang="hr-HR" sz="2400" i="1" smtClean="0"/>
            </a:br>
            <a:r>
              <a:rPr lang="hr-HR" sz="2400" i="1" smtClean="0"/>
              <a:t>zbog pohvale crnih tvojih kovrčica</a:t>
            </a:r>
            <a:br>
              <a:rPr lang="hr-HR" sz="2400" i="1" smtClean="0"/>
            </a:br>
            <a:r>
              <a:rPr lang="hr-HR" sz="2400" i="1" smtClean="0"/>
              <a:t>i stidnih pogleda što ljubav bude.</a:t>
            </a:r>
            <a:br>
              <a:rPr lang="hr-HR" sz="2400" i="1" smtClean="0"/>
            </a:br>
            <a:r>
              <a:rPr lang="hr-HR" sz="2400" i="1" smtClean="0"/>
              <a:t>Nisu s tobom vršnjakinje tvoje</a:t>
            </a:r>
            <a:br>
              <a:rPr lang="hr-HR" sz="2400" i="1" smtClean="0"/>
            </a:br>
            <a:r>
              <a:rPr lang="hr-HR" sz="2400" i="1" smtClean="0"/>
              <a:t>u blagdanski dan o ljubavi govorile.</a:t>
            </a:r>
          </a:p>
          <a:p>
            <a:pPr eaLnBrk="1" hangingPunct="1">
              <a:buFont typeface="Wingdings 2" pitchFamily="18" charset="2"/>
              <a:buNone/>
            </a:pPr>
            <a:endParaRPr lang="hr-HR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1"/>
          <p:cNvSpPr>
            <a:spLocks noGrp="1"/>
          </p:cNvSpPr>
          <p:nvPr>
            <p:ph idx="1"/>
          </p:nvPr>
        </p:nvSpPr>
        <p:spPr>
          <a:xfrm>
            <a:off x="395288" y="333375"/>
            <a:ext cx="8359775" cy="60737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r-HR" sz="2400" i="1" smtClean="0"/>
              <a:t>Također je i moja uskoro</a:t>
            </a:r>
            <a:br>
              <a:rPr lang="hr-HR" sz="2400" i="1" smtClean="0"/>
            </a:br>
            <a:r>
              <a:rPr lang="hr-HR" sz="2400" i="1" smtClean="0"/>
              <a:t>uvenula slatka nada: jer godinama mojim</a:t>
            </a:r>
            <a:br>
              <a:rPr lang="hr-HR" sz="2400" i="1" smtClean="0"/>
            </a:br>
            <a:r>
              <a:rPr lang="hr-HR" sz="2400" i="1" smtClean="0"/>
              <a:t>Suđenice uskratiše mladost.</a:t>
            </a:r>
            <a:br>
              <a:rPr lang="hr-HR" sz="2400" i="1" smtClean="0"/>
            </a:br>
            <a:r>
              <a:rPr lang="hr-HR" sz="2400" i="1" smtClean="0"/>
              <a:t>Jao, kako si, kako si netragom nestala,</a:t>
            </a:r>
            <a:br>
              <a:rPr lang="hr-HR" sz="2400" i="1" smtClean="0"/>
            </a:br>
            <a:r>
              <a:rPr lang="hr-HR" sz="2400" i="1" smtClean="0"/>
              <a:t>draga suputnice mladosti moje nježne,</a:t>
            </a:r>
            <a:br>
              <a:rPr lang="hr-HR" sz="2400" i="1" smtClean="0"/>
            </a:br>
            <a:r>
              <a:rPr lang="hr-HR" sz="2400" i="1" smtClean="0"/>
              <a:t>o moja oplakana nado!</a:t>
            </a:r>
            <a:br>
              <a:rPr lang="hr-HR" sz="2400" i="1" smtClean="0"/>
            </a:br>
            <a:r>
              <a:rPr lang="hr-HR" sz="2400" i="1" smtClean="0"/>
              <a:t>Zar je to ovaj svijet?</a:t>
            </a:r>
            <a:br>
              <a:rPr lang="hr-HR" sz="2400" i="1" smtClean="0"/>
            </a:br>
            <a:r>
              <a:rPr lang="hr-HR" sz="2400" i="1" smtClean="0"/>
              <a:t>Zar takve su radosti i ljubav</a:t>
            </a:r>
            <a:br>
              <a:rPr lang="hr-HR" sz="2400" i="1" smtClean="0"/>
            </a:br>
            <a:r>
              <a:rPr lang="hr-HR" sz="2400" i="1" smtClean="0"/>
              <a:t>i djela i uspjesi</a:t>
            </a:r>
            <a:br>
              <a:rPr lang="hr-HR" sz="2400" i="1" smtClean="0"/>
            </a:br>
            <a:r>
              <a:rPr lang="hr-HR" sz="2400" i="1" smtClean="0"/>
              <a:t>o čemu smo zborili toliko?</a:t>
            </a:r>
            <a:br>
              <a:rPr lang="hr-HR" sz="2400" i="1" smtClean="0"/>
            </a:br>
            <a:r>
              <a:rPr lang="hr-HR" sz="2400" i="1" smtClean="0"/>
              <a:t>Zar sudbina to ej ljudskih stvorenja?</a:t>
            </a:r>
            <a:br>
              <a:rPr lang="hr-HR" sz="2400" i="1" smtClean="0"/>
            </a:br>
            <a:r>
              <a:rPr lang="hr-HR" sz="2400" i="1" smtClean="0"/>
              <a:t>A kad se ostvarila zbilja,</a:t>
            </a:r>
            <a:br>
              <a:rPr lang="hr-HR" sz="2400" i="1" smtClean="0"/>
            </a:br>
            <a:r>
              <a:rPr lang="hr-HR" sz="2400" i="1" smtClean="0"/>
              <a:t>ti si, jadnice, klonula</a:t>
            </a:r>
            <a:br>
              <a:rPr lang="hr-HR" sz="2400" i="1" smtClean="0"/>
            </a:br>
            <a:r>
              <a:rPr lang="hr-HR" sz="2400" i="1" smtClean="0"/>
              <a:t>te rukom si izdaleka</a:t>
            </a:r>
            <a:br>
              <a:rPr lang="hr-HR" sz="2400" i="1" smtClean="0"/>
            </a:br>
            <a:r>
              <a:rPr lang="hr-HR" sz="2400" i="1" smtClean="0"/>
              <a:t>hladnu smrt i prazan grob pokazala.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0050" y="1680843"/>
            <a:ext cx="8229600" cy="3750801"/>
          </a:xfrm>
        </p:spPr>
        <p:txBody>
          <a:bodyPr numCol="2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AUTOR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hr-HR" sz="2600" dirty="0" smtClean="0"/>
              <a:t>obrazovan, intelektualan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hr-HR" sz="2600" dirty="0" smtClean="0"/>
              <a:t>neshvaćen, osjećajan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hr-HR" sz="2600" dirty="0" smtClean="0"/>
              <a:t>puno putuje, ne održava duga prijateljstva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hr-HR" sz="2600" dirty="0" smtClean="0"/>
              <a:t>nesretne i  tragične ljubavi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endParaRPr lang="hr-HR" sz="2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r-H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r-H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DJELA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hr-HR" sz="2600" dirty="0" smtClean="0"/>
              <a:t>priroda korespondira s osjećajima lirskog subjekta (likova)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hr-HR" sz="2600" dirty="0" smtClean="0"/>
              <a:t>priroda = savršenstvo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hr-HR" sz="2600" dirty="0" smtClean="0"/>
              <a:t>sinestezija 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hr-HR" sz="2600" dirty="0" smtClean="0"/>
              <a:t>tematizacija neuzvraćene, izgubljene ljubavi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hr-HR" sz="2600" dirty="0" smtClean="0"/>
              <a:t>pesimističnost, nostalgičnost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0" y="627203"/>
            <a:ext cx="8229600" cy="1053631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mtClean="0"/>
              <a:t>Povezanost s drugim romantičarskim autorima</a:t>
            </a:r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196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1800" smtClean="0"/>
              <a:t>Britannica: Giacomo Leopardi</a:t>
            </a:r>
            <a:br>
              <a:rPr lang="hr-HR" sz="1800" smtClean="0"/>
            </a:br>
            <a:r>
              <a:rPr lang="hr-HR" sz="1800" smtClean="0">
                <a:hlinkClick r:id="rId2"/>
              </a:rPr>
              <a:t>http://www.britannica.com/EBchecked/topic/336597/Giacomo-Leopardi</a:t>
            </a:r>
            <a:endParaRPr lang="hr-HR" sz="1800" smtClean="0"/>
          </a:p>
          <a:p>
            <a:pPr eaLnBrk="1" hangingPunct="1">
              <a:lnSpc>
                <a:spcPct val="90000"/>
              </a:lnSpc>
            </a:pPr>
            <a:r>
              <a:rPr lang="hr-HR" sz="1800" smtClean="0"/>
              <a:t>wikipedia: Giacomo Leopardi</a:t>
            </a:r>
            <a:br>
              <a:rPr lang="hr-HR" sz="1800" smtClean="0"/>
            </a:br>
            <a:r>
              <a:rPr lang="hr-HR" sz="1800" smtClean="0">
                <a:hlinkClick r:id="rId3"/>
              </a:rPr>
              <a:t>http://it.wikipedia.org/wiki/Giacomo_Leopardi</a:t>
            </a:r>
            <a:endParaRPr lang="hr-HR" sz="1800" smtClean="0"/>
          </a:p>
          <a:p>
            <a:pPr eaLnBrk="1" hangingPunct="1">
              <a:lnSpc>
                <a:spcPct val="90000"/>
              </a:lnSpc>
            </a:pPr>
            <a:r>
              <a:rPr lang="it-IT" sz="1800" smtClean="0"/>
              <a:t> </a:t>
            </a:r>
            <a:r>
              <a:rPr lang="hr-HR" sz="1800" smtClean="0"/>
              <a:t>Giuseppe Bonghi, Analisi di „A Silvia”</a:t>
            </a:r>
            <a:br>
              <a:rPr lang="hr-HR" sz="1800" smtClean="0"/>
            </a:br>
            <a:r>
              <a:rPr lang="hr-HR" sz="1800" smtClean="0">
                <a:hlinkClick r:id="rId4"/>
              </a:rPr>
              <a:t>http://www.classicitaliani.it/intro_pdf/canti/canto21.pdf</a:t>
            </a:r>
            <a:endParaRPr lang="hr-HR" sz="1800" smtClean="0"/>
          </a:p>
          <a:p>
            <a:pPr eaLnBrk="1" hangingPunct="1">
              <a:lnSpc>
                <a:spcPct val="90000"/>
              </a:lnSpc>
            </a:pPr>
            <a:r>
              <a:rPr lang="hr-HR" sz="1800" smtClean="0"/>
              <a:t>Leopardi, G.: Lirske pjesme – Preveo s talijanskog jezika i komentirao Ton Smerdel, ZORA, Zagreb, 1971.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hr-HR" sz="18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hr-HR" sz="1800" smtClean="0"/>
          </a:p>
          <a:p>
            <a:pPr algn="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hr-HR" sz="2800" b="1" smtClean="0">
                <a:solidFill>
                  <a:srgbClr val="CC0000"/>
                </a:solidFill>
              </a:rPr>
              <a:t>Anamarija Beljan </a:t>
            </a:r>
            <a:r>
              <a:rPr lang="hr-HR" sz="2800" b="1" smtClean="0"/>
              <a:t>i</a:t>
            </a:r>
            <a:r>
              <a:rPr lang="hr-HR" sz="2800" b="1" smtClean="0">
                <a:solidFill>
                  <a:srgbClr val="CC0000"/>
                </a:solidFill>
              </a:rPr>
              <a:t> Matea Macan</a:t>
            </a:r>
            <a:r>
              <a:rPr lang="hr-HR" sz="2800" smtClean="0"/>
              <a:t>, 3. b</a:t>
            </a:r>
          </a:p>
          <a:p>
            <a:pPr algn="r" eaLnBrk="1" hangingPunct="1">
              <a:lnSpc>
                <a:spcPct val="90000"/>
              </a:lnSpc>
              <a:buFont typeface="Wingdings 2" pitchFamily="18" charset="2"/>
              <a:buNone/>
            </a:pPr>
            <a:endParaRPr lang="hr-HR" sz="2400" smtClean="0"/>
          </a:p>
          <a:p>
            <a:pPr algn="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hr-HR" sz="2000" smtClean="0"/>
              <a:t>Prva gimnazija u Zagrebu </a:t>
            </a:r>
          </a:p>
          <a:p>
            <a:pPr algn="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hr-HR" sz="2000" smtClean="0"/>
              <a:t>Mentorica: Antonia Sikavica Joler, prof.</a:t>
            </a:r>
          </a:p>
          <a:p>
            <a:pPr algn="r" eaLnBrk="1" hangingPunct="1">
              <a:lnSpc>
                <a:spcPct val="90000"/>
              </a:lnSpc>
              <a:buFont typeface="Wingdings 2" pitchFamily="18" charset="2"/>
              <a:buNone/>
            </a:pPr>
            <a:endParaRPr lang="hr-HR" sz="20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mtClean="0"/>
              <a:t>Izvori</a:t>
            </a:r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571625"/>
            <a:ext cx="8358188" cy="4714875"/>
          </a:xfrm>
        </p:spPr>
        <p:txBody>
          <a:bodyPr/>
          <a:lstStyle/>
          <a:p>
            <a:pPr eaLnBrk="1" hangingPunct="1"/>
            <a:r>
              <a:rPr lang="hr-HR" smtClean="0"/>
              <a:t>1798., Recanti – 1837., Napulj</a:t>
            </a:r>
          </a:p>
          <a:p>
            <a:pPr eaLnBrk="1" hangingPunct="1"/>
            <a:r>
              <a:rPr lang="hr-HR" smtClean="0"/>
              <a:t>talijanski romanti</a:t>
            </a:r>
            <a:r>
              <a:rPr lang="hr-HR" smtClean="0">
                <a:latin typeface="Arial" charset="0"/>
              </a:rPr>
              <a:t>čarski</a:t>
            </a:r>
            <a:r>
              <a:rPr lang="hr-HR" smtClean="0"/>
              <a:t> pjesnik i filozof plemićkog</a:t>
            </a:r>
            <a:r>
              <a:rPr lang="hr-HR" smtClean="0">
                <a:latin typeface="Arial" charset="0"/>
              </a:rPr>
              <a:t>a</a:t>
            </a:r>
            <a:r>
              <a:rPr lang="hr-HR" smtClean="0"/>
              <a:t> podrijetla</a:t>
            </a:r>
          </a:p>
          <a:p>
            <a:pPr eaLnBrk="1" hangingPunct="1"/>
            <a:r>
              <a:rPr lang="hr-HR" smtClean="0"/>
              <a:t>boravi u Rimu, Milanu, Bologni, Pisi i Firenzi</a:t>
            </a:r>
          </a:p>
          <a:p>
            <a:pPr eaLnBrk="1" hangingPunct="1"/>
            <a:r>
              <a:rPr lang="hr-HR" smtClean="0"/>
              <a:t>poput </a:t>
            </a:r>
            <a:r>
              <a:rPr lang="hr-HR" smtClean="0">
                <a:latin typeface="Arial" charset="0"/>
              </a:rPr>
              <a:t>G. G. </a:t>
            </a:r>
            <a:r>
              <a:rPr lang="hr-HR" smtClean="0"/>
              <a:t>Byrona imao tjelesne poteškoće </a:t>
            </a:r>
            <a:r>
              <a:rPr lang="hr-HR" smtClean="0">
                <a:latin typeface="Arial" charset="0"/>
              </a:rPr>
              <a:t/>
            </a:r>
            <a:br>
              <a:rPr lang="hr-HR" smtClean="0">
                <a:latin typeface="Arial" charset="0"/>
              </a:rPr>
            </a:br>
            <a:r>
              <a:rPr lang="hr-HR" smtClean="0"/>
              <a:t>(skolioza, grbavost, astma)</a:t>
            </a:r>
          </a:p>
          <a:p>
            <a:pPr eaLnBrk="1" hangingPunct="1"/>
            <a:r>
              <a:rPr lang="hr-HR" smtClean="0"/>
              <a:t>uzori iz antike </a:t>
            </a:r>
            <a:r>
              <a:rPr lang="hr-HR" smtClean="0">
                <a:sym typeface="Wingdings" pitchFamily="2" charset="2"/>
              </a:rPr>
              <a:t> prijevodi antičkih tekstova</a:t>
            </a:r>
            <a:endParaRPr lang="hr-HR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hr-HR" b="1" i="1" smtClean="0">
                <a:solidFill>
                  <a:srgbClr val="226A38"/>
                </a:solidFill>
                <a:sym typeface="Wingdings" pitchFamily="2" charset="2"/>
              </a:rPr>
              <a:t>,,Sve se od vremena Homera poboljšalo,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hr-HR" b="1" i="1" smtClean="0">
                <a:solidFill>
                  <a:srgbClr val="226A38"/>
                </a:solidFill>
                <a:sym typeface="Wingdings" pitchFamily="2" charset="2"/>
              </a:rPr>
              <a:t>osim poezije.’’</a:t>
            </a:r>
            <a:endParaRPr lang="hr-HR" b="1" smtClean="0">
              <a:solidFill>
                <a:srgbClr val="226A38"/>
              </a:solidFill>
              <a:sym typeface="Wingdings" pitchFamily="2" charset="2"/>
            </a:endParaRPr>
          </a:p>
          <a:p>
            <a:pPr eaLnBrk="1" hangingPunct="1">
              <a:buFont typeface="Wingdings 2" pitchFamily="18" charset="2"/>
              <a:buNone/>
            </a:pPr>
            <a:endParaRPr lang="hr-HR" b="1" smtClean="0">
              <a:sym typeface="Wingdings" pitchFamily="2" charset="2"/>
            </a:endParaRPr>
          </a:p>
          <a:p>
            <a:pPr eaLnBrk="1" hangingPunct="1">
              <a:buFont typeface="Wingdings 2" pitchFamily="18" charset="2"/>
              <a:buNone/>
            </a:pPr>
            <a:endParaRPr lang="hr-HR" smtClean="0">
              <a:sym typeface="Wingdings" pitchFamily="2" charset="2"/>
            </a:endParaRPr>
          </a:p>
          <a:p>
            <a:pPr eaLnBrk="1" hangingPunct="1"/>
            <a:endParaRPr lang="hr-HR" smtClean="0"/>
          </a:p>
          <a:p>
            <a:pPr eaLnBrk="1" hangingPunct="1"/>
            <a:endParaRPr lang="hr-HR" i="1" smtClean="0"/>
          </a:p>
          <a:p>
            <a:pPr eaLnBrk="1" hangingPunct="1"/>
            <a:endParaRPr lang="hr-HR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mtClean="0"/>
              <a:t>Giacomo Leopardi</a:t>
            </a:r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625" y="285750"/>
            <a:ext cx="8229600" cy="4572000"/>
          </a:xfrm>
        </p:spPr>
        <p:txBody>
          <a:bodyPr/>
          <a:lstStyle/>
          <a:p>
            <a:pPr eaLnBrk="1" hangingPunct="1"/>
            <a:r>
              <a:rPr lang="hr-HR" smtClean="0"/>
              <a:t>prekretnica u životu i stvaralaštvu </a:t>
            </a:r>
            <a:r>
              <a:rPr lang="hr-HR" smtClean="0">
                <a:latin typeface="Arial" charset="0"/>
              </a:rPr>
              <a:t>– 30.</a:t>
            </a:r>
            <a:r>
              <a:rPr lang="hr-HR" smtClean="0"/>
              <a:t> godina 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hr-HR" smtClean="0">
                <a:sym typeface="Wingdings" pitchFamily="2" charset="2"/>
              </a:rPr>
              <a:t> udaja voljene rođakinje i smrt druge ljubavi Terese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hr-HR" smtClean="0">
                <a:sym typeface="Wingdings" pitchFamily="2" charset="2"/>
              </a:rPr>
              <a:t> odvajanje od društva</a:t>
            </a:r>
            <a:r>
              <a:rPr lang="hr-HR" smtClean="0">
                <a:latin typeface="Arial" charset="0"/>
                <a:sym typeface="Wingdings" pitchFamily="2" charset="2"/>
              </a:rPr>
              <a:t> -</a:t>
            </a:r>
            <a:r>
              <a:rPr lang="hr-HR" smtClean="0">
                <a:sym typeface="Wingdings" pitchFamily="2" charset="2"/>
              </a:rPr>
              <a:t> samoća, pesimističnost</a:t>
            </a:r>
          </a:p>
          <a:p>
            <a:pPr eaLnBrk="1" hangingPunct="1"/>
            <a:r>
              <a:rPr lang="hr-HR" smtClean="0">
                <a:sym typeface="Wingdings" pitchFamily="2" charset="2"/>
              </a:rPr>
              <a:t>romantičari – poslije tridesete postaju realni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mtClean="0">
                <a:sym typeface="Wingdings" pitchFamily="2" charset="2"/>
              </a:rPr>
              <a:t>	Leopardi – poslije tridesete postaje pravi romantičar</a:t>
            </a:r>
          </a:p>
          <a:p>
            <a:pPr eaLnBrk="1" hangingPunct="1">
              <a:buFont typeface="Wingdings" pitchFamily="2" charset="2"/>
              <a:buChar char="à"/>
            </a:pPr>
            <a:endParaRPr lang="hr-HR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à"/>
            </a:pPr>
            <a:endParaRPr lang="hr-HR" smtClean="0">
              <a:sym typeface="Wingdings" pitchFamily="2" charset="2"/>
            </a:endParaRPr>
          </a:p>
          <a:p>
            <a:pPr eaLnBrk="1" hangingPunct="1"/>
            <a:endParaRPr lang="hr-HR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à"/>
            </a:pPr>
            <a:endParaRPr lang="hr-HR" smtClean="0"/>
          </a:p>
        </p:txBody>
      </p:sp>
      <p:pic>
        <p:nvPicPr>
          <p:cNvPr id="4" name="Picture 2" descr="http://upload.wikimedia.org/wikipedia/commons/c/c6/Leopardi,_Giacomo_(1798-1837)_-_ritr._A_Ferrazzi,_Recanati,_casa_Leopard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3068638"/>
            <a:ext cx="3286125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3900488" cy="4572000"/>
          </a:xfrm>
        </p:spPr>
        <p:txBody>
          <a:bodyPr/>
          <a:lstStyle/>
          <a:p>
            <a:pPr eaLnBrk="1" hangingPunct="1"/>
            <a:r>
              <a:rPr lang="hr-HR" i="1" smtClean="0"/>
              <a:t>Esej o pučkim zabludama u </a:t>
            </a:r>
            <a:r>
              <a:rPr lang="hr-HR" i="1" smtClean="0">
                <a:latin typeface="Arial" charset="0"/>
              </a:rPr>
              <a:t/>
            </a:r>
            <a:br>
              <a:rPr lang="hr-HR" i="1" smtClean="0">
                <a:latin typeface="Arial" charset="0"/>
              </a:rPr>
            </a:br>
            <a:r>
              <a:rPr lang="hr-HR" i="1" smtClean="0"/>
              <a:t>antičkih naroda</a:t>
            </a:r>
          </a:p>
          <a:p>
            <a:pPr eaLnBrk="1" hangingPunct="1"/>
            <a:r>
              <a:rPr lang="hr-HR" smtClean="0"/>
              <a:t>dnevnik </a:t>
            </a:r>
            <a:r>
              <a:rPr lang="hr-HR" smtClean="0">
                <a:latin typeface="Arial" charset="0"/>
              </a:rPr>
              <a:t>‘</a:t>
            </a:r>
            <a:r>
              <a:rPr lang="hr-HR" i="1" smtClean="0"/>
              <a:t>Zibaldone</a:t>
            </a:r>
            <a:r>
              <a:rPr lang="hr-HR" i="1" smtClean="0">
                <a:latin typeface="Arial" charset="0"/>
              </a:rPr>
              <a:t>’</a:t>
            </a:r>
          </a:p>
          <a:p>
            <a:pPr eaLnBrk="1" hangingPunct="1"/>
            <a:r>
              <a:rPr lang="hr-HR" i="1" smtClean="0"/>
              <a:t>Ode</a:t>
            </a:r>
            <a:r>
              <a:rPr lang="hr-HR" smtClean="0"/>
              <a:t> </a:t>
            </a:r>
            <a:r>
              <a:rPr lang="hr-HR" i="1" smtClean="0"/>
              <a:t>Italiji </a:t>
            </a:r>
            <a:r>
              <a:rPr lang="hr-HR" i="1" smtClean="0">
                <a:latin typeface="Arial" charset="0"/>
              </a:rPr>
              <a:t/>
            </a:r>
            <a:br>
              <a:rPr lang="hr-HR" i="1" smtClean="0">
                <a:latin typeface="Arial" charset="0"/>
              </a:rPr>
            </a:br>
            <a:r>
              <a:rPr lang="hr-HR" i="1" smtClean="0"/>
              <a:t>Žuka ili Svijet pustinje </a:t>
            </a:r>
            <a:r>
              <a:rPr lang="hr-HR" i="1" smtClean="0">
                <a:latin typeface="Arial" charset="0"/>
              </a:rPr>
              <a:t/>
            </a:r>
            <a:br>
              <a:rPr lang="hr-HR" i="1" smtClean="0">
                <a:latin typeface="Arial" charset="0"/>
              </a:rPr>
            </a:br>
            <a:r>
              <a:rPr lang="hr-HR" i="1" smtClean="0"/>
              <a:t>Mjesečev zalaz</a:t>
            </a:r>
          </a:p>
          <a:p>
            <a:pPr eaLnBrk="1" hangingPunct="1"/>
            <a:r>
              <a:rPr lang="hr-HR" u="sng" smtClean="0"/>
              <a:t>zbirke</a:t>
            </a:r>
            <a:r>
              <a:rPr lang="hr-HR" smtClean="0"/>
              <a:t>: </a:t>
            </a:r>
            <a:r>
              <a:rPr lang="hr-HR" i="1" smtClean="0"/>
              <a:t>Le Canzoni</a:t>
            </a:r>
            <a:r>
              <a:rPr lang="hr-HR" smtClean="0"/>
              <a:t>, </a:t>
            </a:r>
            <a:r>
              <a:rPr lang="hr-HR" i="1" smtClean="0"/>
              <a:t>Versi</a:t>
            </a:r>
            <a:r>
              <a:rPr lang="hr-HR" smtClean="0"/>
              <a:t>, </a:t>
            </a:r>
            <a:r>
              <a:rPr lang="hr-HR" i="1" smtClean="0"/>
              <a:t>Canti, </a:t>
            </a:r>
            <a:r>
              <a:rPr lang="hr-HR" i="1" smtClean="0">
                <a:latin typeface="Arial" charset="0"/>
              </a:rPr>
              <a:t/>
            </a:r>
            <a:br>
              <a:rPr lang="hr-HR" i="1" smtClean="0">
                <a:latin typeface="Arial" charset="0"/>
              </a:rPr>
            </a:br>
            <a:r>
              <a:rPr lang="hr-HR" i="1" smtClean="0"/>
              <a:t>Operete morali</a:t>
            </a:r>
          </a:p>
          <a:p>
            <a:pPr eaLnBrk="1" hangingPunct="1"/>
            <a:endParaRPr lang="hr-HR" i="1" smtClean="0"/>
          </a:p>
          <a:p>
            <a:pPr eaLnBrk="1" hangingPunct="1"/>
            <a:endParaRPr lang="hr-HR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mtClean="0"/>
              <a:t>Djela</a:t>
            </a:r>
            <a:endParaRPr lang="hr-HR"/>
          </a:p>
        </p:txBody>
      </p:sp>
      <p:pic>
        <p:nvPicPr>
          <p:cNvPr id="22530" name="Picture 2" descr="http://upload.wikimedia.org/wikipedia/commons/thumb/c/c2/Versi_del_conte_Giacomo_Leopardi.djvu/page1-378px-Versi_del_conte_Giacomo_Leopardi.djv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571500"/>
            <a:ext cx="360045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mtClean="0"/>
              <a:t>himničnost</a:t>
            </a:r>
          </a:p>
          <a:p>
            <a:pPr eaLnBrk="1" hangingPunct="1">
              <a:lnSpc>
                <a:spcPct val="90000"/>
              </a:lnSpc>
            </a:pPr>
            <a:r>
              <a:rPr lang="hr-HR" smtClean="0"/>
              <a:t>jednostavnost</a:t>
            </a:r>
          </a:p>
          <a:p>
            <a:pPr eaLnBrk="1" hangingPunct="1">
              <a:lnSpc>
                <a:spcPct val="90000"/>
              </a:lnSpc>
            </a:pPr>
            <a:r>
              <a:rPr lang="hr-HR" smtClean="0"/>
              <a:t>pesimističnost</a:t>
            </a:r>
          </a:p>
          <a:p>
            <a:pPr eaLnBrk="1" hangingPunct="1">
              <a:lnSpc>
                <a:spcPct val="90000"/>
              </a:lnSpc>
            </a:pPr>
            <a:r>
              <a:rPr lang="hr-HR" smtClean="0"/>
              <a:t>izraz pobunjena i uvrijeđena srca</a:t>
            </a:r>
          </a:p>
          <a:p>
            <a:pPr eaLnBrk="1" hangingPunct="1">
              <a:lnSpc>
                <a:spcPct val="90000"/>
              </a:lnSpc>
            </a:pPr>
            <a:r>
              <a:rPr lang="hr-HR" smtClean="0"/>
              <a:t>lirika idiličnog</a:t>
            </a:r>
            <a:r>
              <a:rPr lang="hr-HR" smtClean="0">
                <a:latin typeface="Arial" charset="0"/>
              </a:rPr>
              <a:t>a</a:t>
            </a:r>
            <a:r>
              <a:rPr lang="hr-HR" smtClean="0"/>
              <a:t> filozofskog i erotskog značenja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à"/>
            </a:pPr>
            <a:r>
              <a:rPr lang="hr-HR" smtClean="0">
                <a:sym typeface="Wingdings" pitchFamily="2" charset="2"/>
              </a:rPr>
              <a:t> organska povezanost Leopardijeva stila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à"/>
            </a:pPr>
            <a:r>
              <a:rPr lang="hr-HR" smtClean="0">
                <a:sym typeface="Wingdings" pitchFamily="2" charset="2"/>
              </a:rPr>
              <a:t> osjećajnost i misaonost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à"/>
            </a:pPr>
            <a:r>
              <a:rPr lang="hr-HR" smtClean="0">
                <a:sym typeface="Wingdings" pitchFamily="2" charset="2"/>
              </a:rPr>
              <a:t> stvaralačka cjelina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à"/>
            </a:pPr>
            <a:endParaRPr lang="hr-HR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hr-HR" smtClean="0">
                <a:sym typeface="Wingdings" pitchFamily="2" charset="2"/>
              </a:rPr>
              <a:t>	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mtClean="0"/>
              <a:t>Značajke pjesama (stila)</a:t>
            </a:r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ljubav, smrt i bol</a:t>
            </a:r>
          </a:p>
          <a:p>
            <a:pPr eaLnBrk="1" hangingPunct="1"/>
            <a:r>
              <a:rPr lang="hr-HR" smtClean="0"/>
              <a:t>težnja za mjestom </a:t>
            </a:r>
            <a:r>
              <a:rPr lang="hr-HR" smtClean="0">
                <a:latin typeface="Arial" charset="0"/>
              </a:rPr>
              <a:t>pod</a:t>
            </a:r>
            <a:r>
              <a:rPr lang="hr-HR" smtClean="0"/>
              <a:t> sunc</a:t>
            </a:r>
            <a:r>
              <a:rPr lang="hr-HR" smtClean="0">
                <a:latin typeface="Arial" charset="0"/>
              </a:rPr>
              <a:t>em</a:t>
            </a:r>
          </a:p>
          <a:p>
            <a:pPr eaLnBrk="1" hangingPunct="1"/>
            <a:r>
              <a:rPr lang="hr-HR" smtClean="0"/>
              <a:t>stoička smirenost u patnjama</a:t>
            </a:r>
            <a:r>
              <a:rPr lang="hr-HR" smtClean="0">
                <a:latin typeface="Arial" charset="0"/>
              </a:rPr>
              <a:t> -</a:t>
            </a:r>
            <a:r>
              <a:rPr lang="hr-HR" smtClean="0"/>
              <a:t> premda pri tom</a:t>
            </a:r>
            <a:br>
              <a:rPr lang="hr-HR" smtClean="0"/>
            </a:br>
            <a:r>
              <a:rPr lang="hr-HR" smtClean="0"/>
              <a:t>srce jauče</a:t>
            </a:r>
          </a:p>
          <a:p>
            <a:pPr eaLnBrk="1" hangingPunct="1"/>
            <a:r>
              <a:rPr lang="hr-HR" smtClean="0"/>
              <a:t>vedrina pogleda na stvarnost</a:t>
            </a:r>
          </a:p>
          <a:p>
            <a:pPr eaLnBrk="1" hangingPunct="1"/>
            <a:r>
              <a:rPr lang="hr-HR" smtClean="0"/>
              <a:t>kritičko ocjenjivanje vrijednosti samoga života</a:t>
            </a:r>
          </a:p>
          <a:p>
            <a:pPr eaLnBrk="1" hangingPunct="1"/>
            <a:r>
              <a:rPr lang="hr-HR" smtClean="0"/>
              <a:t>ljubav prema prirodnim ljepotama</a:t>
            </a:r>
          </a:p>
          <a:p>
            <a:pPr eaLnBrk="1" hangingPunct="1"/>
            <a:r>
              <a:rPr lang="hr-HR" smtClean="0"/>
              <a:t>zanos svačijeg</a:t>
            </a:r>
            <a:r>
              <a:rPr lang="hr-HR" smtClean="0">
                <a:latin typeface="Arial" charset="0"/>
              </a:rPr>
              <a:t>a</a:t>
            </a:r>
            <a:r>
              <a:rPr lang="hr-HR" smtClean="0"/>
              <a:t> srca kad</a:t>
            </a:r>
            <a:r>
              <a:rPr lang="hr-HR" smtClean="0">
                <a:latin typeface="Arial" charset="0"/>
              </a:rPr>
              <a:t>a</a:t>
            </a:r>
            <a:r>
              <a:rPr lang="hr-HR" smtClean="0"/>
              <a:t> doživi ljepotu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mtClean="0"/>
              <a:t>Elementi Leopardijeve lirike</a:t>
            </a:r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910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mtClean="0"/>
              <a:t>lirski epitaf</a:t>
            </a:r>
            <a:r>
              <a:rPr lang="hr-HR" smtClean="0">
                <a:latin typeface="Arial" charset="0"/>
              </a:rPr>
              <a:t> </a:t>
            </a:r>
            <a:r>
              <a:rPr lang="hr-HR" smtClean="0"/>
              <a:t>posvećen </a:t>
            </a:r>
            <a:r>
              <a:rPr lang="hr-HR" b="1" smtClean="0">
                <a:solidFill>
                  <a:srgbClr val="FF0000"/>
                </a:solidFill>
              </a:rPr>
              <a:t>Teresi Fattorini</a:t>
            </a:r>
            <a:r>
              <a:rPr lang="hr-HR" smtClean="0"/>
              <a:t> </a:t>
            </a:r>
            <a:r>
              <a:rPr lang="hr-HR" smtClean="0">
                <a:latin typeface="Arial" charset="0"/>
              </a:rPr>
              <a:t/>
            </a:r>
            <a:br>
              <a:rPr lang="hr-HR" smtClean="0">
                <a:latin typeface="Arial" charset="0"/>
              </a:rPr>
            </a:br>
            <a:r>
              <a:rPr lang="hr-HR" smtClean="0"/>
              <a:t>(kćeri pjesnikova kočijaša)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r>
              <a:rPr lang="hr-HR" smtClean="0"/>
              <a:t>šest strofa različite duljine</a:t>
            </a:r>
          </a:p>
          <a:p>
            <a:pPr eaLnBrk="1" hangingPunct="1">
              <a:lnSpc>
                <a:spcPct val="90000"/>
              </a:lnSpc>
            </a:pPr>
            <a:r>
              <a:rPr lang="hr-HR" smtClean="0"/>
              <a:t>stihovi nejednake duljine</a:t>
            </a:r>
          </a:p>
          <a:p>
            <a:pPr eaLnBrk="1" hangingPunct="1">
              <a:lnSpc>
                <a:spcPct val="90000"/>
              </a:lnSpc>
            </a:pPr>
            <a:r>
              <a:rPr lang="hr-HR" smtClean="0"/>
              <a:t>rima nedosljedno provedena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r>
              <a:rPr lang="hr-HR" smtClean="0"/>
              <a:t>mladenački osjećaj zaljubljenosti</a:t>
            </a:r>
          </a:p>
          <a:p>
            <a:pPr eaLnBrk="1" hangingPunct="1">
              <a:lnSpc>
                <a:spcPct val="90000"/>
              </a:lnSpc>
            </a:pPr>
            <a:r>
              <a:rPr lang="hr-HR" smtClean="0"/>
              <a:t>žalost za mladom djevojkom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hr-HR" smtClean="0"/>
              <a:t>	koja je umrla od sušice 1818. 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i="1" smtClean="0"/>
              <a:t>Silviji (1828., Pisa)</a:t>
            </a:r>
            <a:endParaRPr lang="hr-HR" i="1"/>
          </a:p>
        </p:txBody>
      </p:sp>
      <p:sp>
        <p:nvSpPr>
          <p:cNvPr id="4" name="Right Brace 3"/>
          <p:cNvSpPr/>
          <p:nvPr/>
        </p:nvSpPr>
        <p:spPr>
          <a:xfrm>
            <a:off x="5715000" y="4643438"/>
            <a:ext cx="428625" cy="1214437"/>
          </a:xfrm>
          <a:prstGeom prst="rightBrace">
            <a:avLst>
              <a:gd name="adj1" fmla="val 8333"/>
              <a:gd name="adj2" fmla="val 51212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43625" y="4714875"/>
            <a:ext cx="278606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200">
                <a:latin typeface="Constantia" pitchFamily="18" charset="0"/>
              </a:rPr>
              <a:t>epitafska sjeta s pjesnikovim izgubljenim nadama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63" y="357188"/>
            <a:ext cx="8229600" cy="65008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r-HR" b="1" smtClean="0">
                <a:solidFill>
                  <a:srgbClr val="CC0000"/>
                </a:solidFill>
              </a:rPr>
              <a:t>Pjesničke slike</a:t>
            </a:r>
            <a:endParaRPr lang="hr-HR" smtClean="0">
              <a:solidFill>
                <a:srgbClr val="CC0000"/>
              </a:solidFill>
            </a:endParaRPr>
          </a:p>
          <a:p>
            <a:pPr lvl="1" eaLnBrk="1" hangingPunct="1"/>
            <a:r>
              <a:rPr lang="hr-HR" u="sng" smtClean="0"/>
              <a:t>olfaktivne</a:t>
            </a:r>
            <a:r>
              <a:rPr lang="hr-HR" smtClean="0"/>
              <a:t> (</a:t>
            </a:r>
            <a:r>
              <a:rPr lang="hr-HR" i="1" smtClean="0"/>
              <a:t>Bio je mirisni maj</a:t>
            </a:r>
            <a:r>
              <a:rPr lang="hr-HR" smtClean="0"/>
              <a:t>)</a:t>
            </a:r>
          </a:p>
          <a:p>
            <a:pPr lvl="1" eaLnBrk="1" hangingPunct="1"/>
            <a:r>
              <a:rPr lang="hr-HR" u="sng" smtClean="0"/>
              <a:t>auditivne</a:t>
            </a:r>
            <a:r>
              <a:rPr lang="hr-HR" smtClean="0"/>
              <a:t> (</a:t>
            </a:r>
            <a:r>
              <a:rPr lang="hr-HR" i="1" smtClean="0"/>
              <a:t>s balkona očinskoga doma / </a:t>
            </a:r>
            <a:br>
              <a:rPr lang="hr-HR" i="1" smtClean="0"/>
            </a:br>
            <a:r>
              <a:rPr lang="hr-HR" i="1" smtClean="0"/>
              <a:t>                  zvukove tvoga slušao glasa</a:t>
            </a:r>
            <a:r>
              <a:rPr lang="hr-HR" smtClean="0"/>
              <a:t>)</a:t>
            </a:r>
          </a:p>
          <a:p>
            <a:pPr lvl="1" eaLnBrk="1" hangingPunct="1"/>
            <a:r>
              <a:rPr lang="hr-HR" u="sng" smtClean="0"/>
              <a:t>vizualne</a:t>
            </a:r>
            <a:r>
              <a:rPr lang="hr-HR" smtClean="0"/>
              <a:t> (</a:t>
            </a:r>
            <a:r>
              <a:rPr lang="hr-HR" i="1" smtClean="0"/>
              <a:t>Divljah se vedru nebu / </a:t>
            </a:r>
            <a:br>
              <a:rPr lang="hr-HR" i="1" smtClean="0"/>
            </a:br>
            <a:r>
              <a:rPr lang="hr-HR" i="1" smtClean="0"/>
              <a:t>                i suncem pozlaćenim putovima i vrtovima / </a:t>
            </a:r>
            <a:br>
              <a:rPr lang="hr-HR" i="1" smtClean="0"/>
            </a:br>
            <a:r>
              <a:rPr lang="hr-HR" i="1" smtClean="0"/>
              <a:t>               pa moru u daljini pa zatim planini.</a:t>
            </a:r>
            <a:r>
              <a:rPr lang="hr-HR" smtClean="0"/>
              <a:t>)</a:t>
            </a:r>
          </a:p>
          <a:p>
            <a:pPr eaLnBrk="1" hangingPunct="1"/>
            <a:r>
              <a:rPr lang="hr-HR" sz="2400" b="1" smtClean="0">
                <a:solidFill>
                  <a:srgbClr val="FFCC00"/>
                </a:solidFill>
              </a:rPr>
              <a:t>asonancija</a:t>
            </a:r>
            <a:r>
              <a:rPr lang="hr-HR" sz="2400" smtClean="0"/>
              <a:t>: </a:t>
            </a:r>
            <a:r>
              <a:rPr lang="hr-HR" sz="2400" i="1" u="sng" smtClean="0"/>
              <a:t>o</a:t>
            </a:r>
            <a:r>
              <a:rPr lang="hr-HR" sz="2400" i="1" smtClean="0"/>
              <a:t>n</a:t>
            </a:r>
            <a:r>
              <a:rPr lang="hr-HR" sz="2400" i="1" u="sng" smtClean="0"/>
              <a:t>o</a:t>
            </a:r>
            <a:r>
              <a:rPr lang="hr-HR" sz="2400" i="1" smtClean="0"/>
              <a:t>g d</a:t>
            </a:r>
            <a:r>
              <a:rPr lang="hr-HR" sz="2400" i="1" u="sng" smtClean="0"/>
              <a:t>o</a:t>
            </a:r>
            <a:r>
              <a:rPr lang="hr-HR" sz="2400" i="1" smtClean="0"/>
              <a:t>b</a:t>
            </a:r>
            <a:r>
              <a:rPr lang="hr-HR" sz="2400" i="1" u="sng" smtClean="0"/>
              <a:t>a</a:t>
            </a:r>
            <a:r>
              <a:rPr lang="hr-HR" sz="2400" i="1" smtClean="0"/>
              <a:t> tv</a:t>
            </a:r>
            <a:r>
              <a:rPr lang="hr-HR" sz="2400" i="1" u="sng" smtClean="0"/>
              <a:t>o</a:t>
            </a:r>
            <a:r>
              <a:rPr lang="hr-HR" sz="2400" i="1" smtClean="0"/>
              <a:t>g</a:t>
            </a:r>
            <a:r>
              <a:rPr lang="hr-HR" sz="2400" i="1" u="sng" smtClean="0"/>
              <a:t>a</a:t>
            </a:r>
            <a:r>
              <a:rPr lang="hr-HR" sz="2400" i="1" smtClean="0"/>
              <a:t> smrtn</a:t>
            </a:r>
            <a:r>
              <a:rPr lang="hr-HR" sz="2400" i="1" u="sng" smtClean="0"/>
              <a:t>o</a:t>
            </a:r>
            <a:r>
              <a:rPr lang="hr-HR" sz="2400" i="1" smtClean="0"/>
              <a:t>g</a:t>
            </a:r>
            <a:r>
              <a:rPr lang="hr-HR" sz="2400" i="1" u="sng" smtClean="0"/>
              <a:t>a</a:t>
            </a:r>
            <a:r>
              <a:rPr lang="hr-HR" sz="2400" i="1" smtClean="0"/>
              <a:t> živ</a:t>
            </a:r>
            <a:r>
              <a:rPr lang="hr-HR" sz="2400" i="1" u="sng" smtClean="0"/>
              <a:t>o</a:t>
            </a:r>
            <a:r>
              <a:rPr lang="hr-HR" sz="2400" i="1" smtClean="0"/>
              <a:t>t</a:t>
            </a:r>
            <a:r>
              <a:rPr lang="hr-HR" sz="2400" i="1" u="sng" smtClean="0"/>
              <a:t>a</a:t>
            </a:r>
          </a:p>
          <a:p>
            <a:pPr eaLnBrk="1" hangingPunct="1"/>
            <a:r>
              <a:rPr lang="hr-HR" sz="2400" b="1" smtClean="0">
                <a:solidFill>
                  <a:srgbClr val="FFCC00"/>
                </a:solidFill>
              </a:rPr>
              <a:t>aliteracija</a:t>
            </a:r>
            <a:r>
              <a:rPr lang="hr-HR" sz="2400" smtClean="0"/>
              <a:t>: </a:t>
            </a:r>
            <a:r>
              <a:rPr lang="hr-HR" sz="2400" i="1" smtClean="0"/>
              <a:t>izmučena i </a:t>
            </a:r>
            <a:r>
              <a:rPr lang="hr-HR" sz="2400" i="1" u="sng" smtClean="0"/>
              <a:t>s</a:t>
            </a:r>
            <a:r>
              <a:rPr lang="hr-HR" sz="2400" i="1" smtClean="0"/>
              <a:t>hrvana od bole</a:t>
            </a:r>
            <a:r>
              <a:rPr lang="hr-HR" sz="2400" i="1" u="sng" smtClean="0"/>
              <a:t>s</a:t>
            </a:r>
            <a:r>
              <a:rPr lang="hr-HR" sz="2400" i="1" smtClean="0"/>
              <a:t>ti </a:t>
            </a:r>
            <a:r>
              <a:rPr lang="hr-HR" sz="2400" i="1" u="sng" smtClean="0"/>
              <a:t>s</a:t>
            </a:r>
            <a:r>
              <a:rPr lang="hr-HR" sz="2400" i="1" smtClean="0"/>
              <a:t>krivene</a:t>
            </a:r>
          </a:p>
          <a:p>
            <a:pPr eaLnBrk="1" hangingPunct="1"/>
            <a:r>
              <a:rPr lang="hr-HR" sz="2400" b="1" smtClean="0">
                <a:solidFill>
                  <a:srgbClr val="FFCC00"/>
                </a:solidFill>
              </a:rPr>
              <a:t>metafora</a:t>
            </a:r>
            <a:r>
              <a:rPr lang="hr-HR" sz="2400" smtClean="0"/>
              <a:t>: </a:t>
            </a:r>
            <a:r>
              <a:rPr lang="hr-HR" sz="2400" i="1" smtClean="0"/>
              <a:t>i rukopise nad kojim sam se znojio</a:t>
            </a:r>
            <a:endParaRPr lang="hr-HR" sz="2400" smtClean="0"/>
          </a:p>
          <a:p>
            <a:pPr eaLnBrk="1" hangingPunct="1"/>
            <a:r>
              <a:rPr lang="hr-HR" sz="2400" b="1" smtClean="0">
                <a:solidFill>
                  <a:srgbClr val="FFCC00"/>
                </a:solidFill>
              </a:rPr>
              <a:t>oksimoron</a:t>
            </a:r>
            <a:r>
              <a:rPr lang="hr-HR" sz="2400" smtClean="0"/>
              <a:t>: </a:t>
            </a:r>
            <a:r>
              <a:rPr lang="hr-HR" sz="2400" i="1" smtClean="0"/>
              <a:t>Odzvanjahu tihe sobe</a:t>
            </a:r>
          </a:p>
          <a:p>
            <a:pPr eaLnBrk="1" hangingPunct="1"/>
            <a:r>
              <a:rPr lang="hr-HR" sz="2400" b="1" smtClean="0">
                <a:solidFill>
                  <a:srgbClr val="FFCC00"/>
                </a:solidFill>
              </a:rPr>
              <a:t>kontrast</a:t>
            </a:r>
            <a:r>
              <a:rPr lang="hr-HR" sz="2400" smtClean="0"/>
              <a:t>: priroda – čovjek; prošlost - sadašnjost</a:t>
            </a:r>
          </a:p>
          <a:p>
            <a:pPr eaLnBrk="1" hangingPunct="1"/>
            <a:r>
              <a:rPr lang="hr-HR" sz="2400" b="1" smtClean="0">
                <a:solidFill>
                  <a:srgbClr val="FFCC00"/>
                </a:solidFill>
              </a:rPr>
              <a:t>retoričko pitanje</a:t>
            </a:r>
            <a:r>
              <a:rPr lang="hr-HR" sz="2400" smtClean="0"/>
              <a:t>: </a:t>
            </a:r>
            <a:r>
              <a:rPr lang="hr-HR" sz="2400" i="1" smtClean="0"/>
              <a:t>Zar sudbina to je ljudskih stvorenja?</a:t>
            </a:r>
            <a:endParaRPr lang="hr-HR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63" y="214313"/>
            <a:ext cx="8229600" cy="6357937"/>
          </a:xfrm>
        </p:spPr>
        <p:txBody>
          <a:bodyPr/>
          <a:lstStyle/>
          <a:p>
            <a:pPr eaLnBrk="1" hangingPunct="1"/>
            <a:r>
              <a:rPr lang="hr-HR" b="1" smtClean="0">
                <a:solidFill>
                  <a:srgbClr val="FFCC00"/>
                </a:solidFill>
              </a:rPr>
              <a:t>simbol</a:t>
            </a:r>
            <a:r>
              <a:rPr lang="hr-HR" smtClean="0"/>
              <a:t>: Silvija</a:t>
            </a:r>
          </a:p>
          <a:p>
            <a:pPr lvl="1" eaLnBrk="1" hangingPunct="1"/>
            <a:r>
              <a:rPr lang="hr-HR" smtClean="0"/>
              <a:t>izgubljena mladost</a:t>
            </a:r>
          </a:p>
          <a:p>
            <a:pPr lvl="1" eaLnBrk="1" hangingPunct="1"/>
            <a:r>
              <a:rPr lang="hr-HR" smtClean="0"/>
              <a:t>kraj iluzija; kraj svih nada</a:t>
            </a:r>
          </a:p>
          <a:p>
            <a:pPr eaLnBrk="1" hangingPunct="1"/>
            <a:r>
              <a:rPr lang="hr-HR" smtClean="0"/>
              <a:t>Silvijin lik </a:t>
            </a:r>
            <a:r>
              <a:rPr lang="hr-HR" smtClean="0">
                <a:sym typeface="Wingdings" pitchFamily="2" charset="2"/>
              </a:rPr>
              <a:t> postojanje = nesreća</a:t>
            </a:r>
          </a:p>
          <a:p>
            <a:pPr lvl="1" eaLnBrk="1" hangingPunct="1"/>
            <a:r>
              <a:rPr lang="hr-HR" smtClean="0">
                <a:sym typeface="Wingdings" pitchFamily="2" charset="2"/>
              </a:rPr>
              <a:t>tragična smrt često se nađe između majke </a:t>
            </a:r>
            <a:r>
              <a:rPr lang="hr-HR" u="sng" smtClean="0">
                <a:sym typeface="Wingdings" pitchFamily="2" charset="2"/>
              </a:rPr>
              <a:t>prirode</a:t>
            </a:r>
            <a:r>
              <a:rPr lang="hr-HR" smtClean="0">
                <a:sym typeface="Wingdings" pitchFamily="2" charset="2"/>
              </a:rPr>
              <a:t>, koja nadahnjuje mlade u ostvarenju snova (koji se tiču ljubavi i svijetle budućnosti) i </a:t>
            </a:r>
            <a:r>
              <a:rPr lang="hr-HR" u="sng" smtClean="0">
                <a:sym typeface="Wingdings" pitchFamily="2" charset="2"/>
              </a:rPr>
              <a:t>stvarnosti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hr-HR" sz="2000" smtClean="0">
                <a:sym typeface="Wingdings" pitchFamily="2" charset="2"/>
              </a:rPr>
              <a:t> Kako biste pročitali djelo u potpunosti, pritisnite </a:t>
            </a:r>
            <a:r>
              <a:rPr lang="hr-HR" sz="2000" smtClean="0">
                <a:sym typeface="Wingdings" pitchFamily="2" charset="2"/>
                <a:hlinkClick r:id="rId2" action="ppaction://hlinksldjump"/>
              </a:rPr>
              <a:t>ovdje</a:t>
            </a:r>
            <a:r>
              <a:rPr lang="hr-HR" sz="2000" smtClean="0">
                <a:sym typeface="Wingdings" pitchFamily="2" charset="2"/>
              </a:rPr>
              <a:t>!</a:t>
            </a:r>
          </a:p>
          <a:p>
            <a:pPr eaLnBrk="1" hangingPunct="1"/>
            <a:r>
              <a:rPr lang="hr-HR" sz="2000" u="sng" smtClean="0"/>
              <a:t>pet dijelova</a:t>
            </a:r>
            <a:r>
              <a:rPr lang="hr-HR" sz="2000" smtClean="0"/>
              <a:t>:</a:t>
            </a:r>
          </a:p>
          <a:p>
            <a:pPr lvl="1" eaLnBrk="1" hangingPunct="1">
              <a:buClr>
                <a:srgbClr val="375439"/>
              </a:buClr>
              <a:buFont typeface="Constantia" pitchFamily="18" charset="0"/>
              <a:buAutoNum type="romanUcPeriod"/>
            </a:pPr>
            <a:r>
              <a:rPr lang="hr-HR" sz="2000" smtClean="0">
                <a:solidFill>
                  <a:schemeClr val="tx1"/>
                </a:solidFill>
              </a:rPr>
              <a:t> </a:t>
            </a:r>
            <a:r>
              <a:rPr lang="hr-HR" sz="2000" smtClean="0">
                <a:solidFill>
                  <a:srgbClr val="FF0000"/>
                </a:solidFill>
              </a:rPr>
              <a:t>Silvija</a:t>
            </a:r>
          </a:p>
          <a:p>
            <a:pPr lvl="1" eaLnBrk="1" hangingPunct="1">
              <a:buClr>
                <a:srgbClr val="375439"/>
              </a:buClr>
              <a:buFont typeface="Constantia" pitchFamily="18" charset="0"/>
              <a:buAutoNum type="romanUcPeriod"/>
            </a:pPr>
            <a:r>
              <a:rPr lang="hr-HR" sz="2000" smtClean="0">
                <a:solidFill>
                  <a:srgbClr val="FF0000"/>
                </a:solidFill>
              </a:rPr>
              <a:t> Lirski subjekt (</a:t>
            </a:r>
            <a:r>
              <a:rPr lang="hr-HR" sz="2000" i="1" smtClean="0">
                <a:solidFill>
                  <a:srgbClr val="FF0000"/>
                </a:solidFill>
              </a:rPr>
              <a:t>Leopardi</a:t>
            </a:r>
            <a:r>
              <a:rPr lang="hr-HR" sz="2000" smtClean="0">
                <a:solidFill>
                  <a:srgbClr val="FF0000"/>
                </a:solidFill>
              </a:rPr>
              <a:t>)</a:t>
            </a:r>
          </a:p>
          <a:p>
            <a:pPr lvl="1" eaLnBrk="1" hangingPunct="1">
              <a:buClr>
                <a:srgbClr val="375439"/>
              </a:buClr>
              <a:buFont typeface="Constantia" pitchFamily="18" charset="0"/>
              <a:buAutoNum type="romanUcPeriod"/>
            </a:pPr>
            <a:r>
              <a:rPr lang="hr-HR" sz="2000" smtClean="0">
                <a:solidFill>
                  <a:srgbClr val="FF0000"/>
                </a:solidFill>
              </a:rPr>
              <a:t> </a:t>
            </a:r>
            <a:r>
              <a:rPr lang="hr-HR" sz="2000" smtClean="0">
                <a:solidFill>
                  <a:srgbClr val="FF0000"/>
                </a:solidFill>
                <a:latin typeface="Arial" charset="0"/>
              </a:rPr>
              <a:t>P</a:t>
            </a:r>
            <a:r>
              <a:rPr lang="hr-HR" sz="2000" smtClean="0">
                <a:solidFill>
                  <a:srgbClr val="FF0000"/>
                </a:solidFill>
              </a:rPr>
              <a:t>riroda</a:t>
            </a:r>
          </a:p>
          <a:p>
            <a:pPr lvl="1" eaLnBrk="1" hangingPunct="1">
              <a:buClr>
                <a:srgbClr val="375439"/>
              </a:buClr>
              <a:buFont typeface="Constantia" pitchFamily="18" charset="0"/>
              <a:buAutoNum type="romanUcPeriod"/>
            </a:pPr>
            <a:r>
              <a:rPr lang="hr-HR" sz="2000" smtClean="0">
                <a:solidFill>
                  <a:srgbClr val="FF0000"/>
                </a:solidFill>
              </a:rPr>
              <a:t> Silvija</a:t>
            </a:r>
          </a:p>
          <a:p>
            <a:pPr lvl="1" eaLnBrk="1" hangingPunct="1">
              <a:buClr>
                <a:srgbClr val="375439"/>
              </a:buClr>
              <a:buFont typeface="Constantia" pitchFamily="18" charset="0"/>
              <a:buAutoNum type="romanUcPeriod"/>
            </a:pPr>
            <a:r>
              <a:rPr lang="hr-HR" sz="2000" smtClean="0">
                <a:solidFill>
                  <a:srgbClr val="FF0000"/>
                </a:solidFill>
              </a:rPr>
              <a:t> Suočavanje sa stvarnošću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287</TotalTime>
  <Words>698</Words>
  <Application>Microsoft Office PowerPoint</Application>
  <PresentationFormat>On-screen Show (4:3)</PresentationFormat>
  <Paragraphs>90</Paragraphs>
  <Slides>17</Slides>
  <Notes>0</Notes>
  <HiddenSlides>6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Predložak dizajna</vt:lpstr>
      </vt:variant>
      <vt:variant>
        <vt:i4>4</vt:i4>
      </vt:variant>
      <vt:variant>
        <vt:lpstr>Naslovi slajdova</vt:lpstr>
      </vt:variant>
      <vt:variant>
        <vt:i4>17</vt:i4>
      </vt:variant>
    </vt:vector>
  </HeadingPairs>
  <TitlesOfParts>
    <vt:vector size="26" baseType="lpstr">
      <vt:lpstr>Arial</vt:lpstr>
      <vt:lpstr>Constantia</vt:lpstr>
      <vt:lpstr>Wingdings 2</vt:lpstr>
      <vt:lpstr>Calibri</vt:lpstr>
      <vt:lpstr>Wingdings</vt:lpstr>
      <vt:lpstr>Paper</vt:lpstr>
      <vt:lpstr>Paper</vt:lpstr>
      <vt:lpstr>Paper</vt:lpstr>
      <vt:lpstr>Paper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</vt:vector>
  </TitlesOfParts>
  <Company>T-Hrvatski Telekom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Giacomo Leopardi</dc:title>
  <dc:creator>Macan, Beljan</dc:creator>
  <cp:lastModifiedBy>/</cp:lastModifiedBy>
  <cp:revision>35</cp:revision>
  <dcterms:created xsi:type="dcterms:W3CDTF">2013-09-25T07:38:56Z</dcterms:created>
  <dcterms:modified xsi:type="dcterms:W3CDTF">2013-09-26T15:00:21Z</dcterms:modified>
</cp:coreProperties>
</file>