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194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134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919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897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0932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799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722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099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875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949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553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846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944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289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975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609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926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E02D4-CA5D-4CE2-A0A2-D374EAF9A37F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9EA89-FB8E-492D-B971-09F435C637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1846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800" dirty="0" smtClean="0"/>
              <a:t/>
            </a:r>
            <a:br>
              <a:rPr lang="hr-HR" sz="4800" dirty="0" smtClean="0"/>
            </a:br>
            <a:r>
              <a:rPr lang="hr-HR" sz="4800" dirty="0" smtClean="0"/>
              <a:t>BOLESTI I POREMEĆAJI ŽIVČANOG SUSTAVA</a:t>
            </a:r>
            <a:endParaRPr lang="hr-HR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8824456" y="6129866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Marko Manojlović, 3.a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1459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PODJELA I PREGLED RAZLIČITIH VRSTA DROGA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Prema djelovanju na organizam razlikujemo droge koje djeluju kao </a:t>
            </a:r>
            <a:r>
              <a:rPr lang="hr-HR" dirty="0" err="1" smtClean="0"/>
              <a:t>analgetici,depresori,hipnotici,stimulansi</a:t>
            </a:r>
            <a:r>
              <a:rPr lang="hr-HR" dirty="0" smtClean="0"/>
              <a:t> i halucinogeni.</a:t>
            </a:r>
          </a:p>
          <a:p>
            <a:r>
              <a:rPr lang="hr-HR" dirty="0" smtClean="0"/>
              <a:t>Postoje i </a:t>
            </a:r>
            <a:r>
              <a:rPr lang="hr-HR" dirty="0" err="1" smtClean="0"/>
              <a:t>psihoaktivne</a:t>
            </a:r>
            <a:r>
              <a:rPr lang="hr-HR" dirty="0" smtClean="0"/>
              <a:t> droge koje se često </a:t>
            </a:r>
            <a:r>
              <a:rPr lang="hr-HR" dirty="0" err="1" smtClean="0"/>
              <a:t>zlorabe.To</a:t>
            </a:r>
            <a:r>
              <a:rPr lang="hr-HR" dirty="0" smtClean="0"/>
              <a:t> su </a:t>
            </a:r>
            <a:r>
              <a:rPr lang="hr-HR" dirty="0" err="1" smtClean="0"/>
              <a:t>narkotici,kanabisovi</a:t>
            </a:r>
            <a:r>
              <a:rPr lang="hr-HR" dirty="0" smtClean="0"/>
              <a:t> </a:t>
            </a:r>
            <a:r>
              <a:rPr lang="hr-HR" dirty="0" err="1" smtClean="0"/>
              <a:t>proizvodi,kokain</a:t>
            </a:r>
            <a:r>
              <a:rPr lang="hr-HR" dirty="0" smtClean="0"/>
              <a:t> i proizvodi od </a:t>
            </a:r>
            <a:r>
              <a:rPr lang="hr-HR" dirty="0" err="1" smtClean="0"/>
              <a:t>koke,barbiturati</a:t>
            </a:r>
            <a:r>
              <a:rPr lang="hr-HR" dirty="0" smtClean="0"/>
              <a:t> i ostali sedativi </a:t>
            </a:r>
            <a:r>
              <a:rPr lang="hr-HR" dirty="0" err="1" smtClean="0"/>
              <a:t>hipnotici,amfetamini,LSD,organska</a:t>
            </a:r>
            <a:r>
              <a:rPr lang="hr-HR" dirty="0" smtClean="0"/>
              <a:t> </a:t>
            </a:r>
            <a:r>
              <a:rPr lang="hr-HR" dirty="0" err="1" smtClean="0"/>
              <a:t>otapala,analogne</a:t>
            </a:r>
            <a:r>
              <a:rPr lang="hr-HR" dirty="0" smtClean="0"/>
              <a:t> droge i slabija smirujuća sredstva.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10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296334" y="1329267"/>
            <a:ext cx="6443133" cy="4512733"/>
          </a:xfrm>
        </p:spPr>
        <p:txBody>
          <a:bodyPr/>
          <a:lstStyle/>
          <a:p>
            <a:r>
              <a:rPr lang="hr-HR" dirty="0" smtClean="0"/>
              <a:t>U narkotike pripadaju opijum i </a:t>
            </a:r>
            <a:r>
              <a:rPr lang="hr-HR" dirty="0" err="1" smtClean="0"/>
              <a:t>opijati.Opijum</a:t>
            </a:r>
            <a:r>
              <a:rPr lang="hr-HR" dirty="0" smtClean="0"/>
              <a:t> se dobiva od soka opijumskog maka zarezivanjem nezrelih čahura maka.</a:t>
            </a:r>
          </a:p>
          <a:p>
            <a:r>
              <a:rPr lang="hr-HR" dirty="0" smtClean="0"/>
              <a:t>Iz njega se sintetizira </a:t>
            </a:r>
            <a:r>
              <a:rPr lang="hr-HR" dirty="0" err="1" smtClean="0"/>
              <a:t>heroin,kodein,papaverin</a:t>
            </a:r>
            <a:r>
              <a:rPr lang="hr-HR" dirty="0"/>
              <a:t> </a:t>
            </a:r>
            <a:r>
              <a:rPr lang="hr-HR" dirty="0" smtClean="0"/>
              <a:t>i </a:t>
            </a:r>
            <a:r>
              <a:rPr lang="hr-HR" dirty="0" err="1" smtClean="0"/>
              <a:t>noskapin</a:t>
            </a:r>
            <a:r>
              <a:rPr lang="hr-HR" dirty="0" smtClean="0"/>
              <a:t>.</a:t>
            </a:r>
          </a:p>
          <a:p>
            <a:r>
              <a:rPr lang="hr-HR" dirty="0" smtClean="0"/>
              <a:t>Potpuno sintetski narkotik je metadon koji se često rabi u liječenju heroinske ovisnosti.</a:t>
            </a:r>
          </a:p>
        </p:txBody>
      </p:sp>
      <p:pic>
        <p:nvPicPr>
          <p:cNvPr id="7170" name="Picture 2" descr="Slikovni rezultat za opijum i opija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83" y="2142066"/>
            <a:ext cx="316478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228601" y="846666"/>
            <a:ext cx="9613900" cy="2904067"/>
          </a:xfrm>
        </p:spPr>
        <p:txBody>
          <a:bodyPr/>
          <a:lstStyle/>
          <a:p>
            <a:r>
              <a:rPr lang="hr-HR" dirty="0" smtClean="0"/>
              <a:t>Osobe koje konzumiraju heroin veoma brzo razvijaju toleranciju prema njemu i trebaju sve veće količine kako bi postigli jednak učinak.</a:t>
            </a:r>
          </a:p>
          <a:p>
            <a:r>
              <a:rPr lang="hr-HR" dirty="0" smtClean="0"/>
              <a:t>Uzimanje heroina može doći do reduciranja aktivnosti ljudskog organizma i to tako da spriječe aktivnost dijela mozga koji regulira rad srca i disanje.</a:t>
            </a:r>
          </a:p>
          <a:p>
            <a:r>
              <a:rPr lang="hr-HR" dirty="0" smtClean="0"/>
              <a:t>To može izazvati zastoj u radu srca i disanja što uzrokuje smrt.</a:t>
            </a:r>
          </a:p>
          <a:p>
            <a:endParaRPr lang="hr-HR" dirty="0"/>
          </a:p>
        </p:txBody>
      </p:sp>
      <p:pic>
        <p:nvPicPr>
          <p:cNvPr id="8194" name="Picture 2" descr="Slikovni rezultat za hero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32" y="3750733"/>
            <a:ext cx="3750735" cy="2898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likovni rezultat za her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32" y="3750733"/>
            <a:ext cx="4352925" cy="29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9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254000" y="1540934"/>
            <a:ext cx="9613900" cy="3598863"/>
          </a:xfrm>
        </p:spPr>
        <p:txBody>
          <a:bodyPr/>
          <a:lstStyle/>
          <a:p>
            <a:r>
              <a:rPr lang="hr-HR" dirty="0" smtClean="0"/>
              <a:t>Kanabis ili indijska konoplja biljka je iz koje se dobivaju </a:t>
            </a:r>
            <a:r>
              <a:rPr lang="hr-HR" dirty="0" err="1" smtClean="0"/>
              <a:t>tzv.kanabisni</a:t>
            </a:r>
            <a:r>
              <a:rPr lang="hr-HR" dirty="0" smtClean="0"/>
              <a:t> proizvodi.</a:t>
            </a:r>
          </a:p>
          <a:p>
            <a:r>
              <a:rPr lang="hr-HR" dirty="0" smtClean="0"/>
              <a:t>To je jednogodišnja biljka iz čijih se dijelova izdvaja aktivni sastojak (</a:t>
            </a:r>
            <a:r>
              <a:rPr lang="hr-HR" dirty="0" err="1" smtClean="0"/>
              <a:t>tetrahidriokanabinol</a:t>
            </a:r>
            <a:r>
              <a:rPr lang="hr-HR" dirty="0" smtClean="0"/>
              <a:t> ili THC).</a:t>
            </a:r>
          </a:p>
        </p:txBody>
      </p:sp>
      <p:pic>
        <p:nvPicPr>
          <p:cNvPr id="9218" name="Picture 2" descr="Slikovni rezultat za kana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9" y="3404264"/>
            <a:ext cx="4762500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likovni rezultat za kana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66" y="4017698"/>
            <a:ext cx="3422648" cy="1895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likovni rezultat za kanab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431" y="4539984"/>
            <a:ext cx="3182409" cy="1827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72533" y="1303866"/>
            <a:ext cx="9613900" cy="3598863"/>
          </a:xfrm>
        </p:spPr>
        <p:txBody>
          <a:bodyPr/>
          <a:lstStyle/>
          <a:p>
            <a:r>
              <a:rPr lang="hr-HR" dirty="0" smtClean="0"/>
              <a:t>Koka je </a:t>
            </a:r>
            <a:r>
              <a:rPr lang="hr-HR" dirty="0" err="1" smtClean="0"/>
              <a:t>grmolika,uzgojena</a:t>
            </a:r>
            <a:r>
              <a:rPr lang="hr-HR" dirty="0" smtClean="0"/>
              <a:t> biljka udomaćena u zemljama Južne </a:t>
            </a:r>
            <a:r>
              <a:rPr lang="hr-HR" dirty="0" err="1" smtClean="0"/>
              <a:t>Amerik,a</a:t>
            </a:r>
            <a:r>
              <a:rPr lang="hr-HR" dirty="0" smtClean="0"/>
              <a:t> najviše u Peruu i Boliviji.</a:t>
            </a:r>
          </a:p>
          <a:p>
            <a:r>
              <a:rPr lang="hr-HR" dirty="0" smtClean="0"/>
              <a:t>Djelovanje kokaina izaziva kratkotrajno stanje </a:t>
            </a:r>
            <a:r>
              <a:rPr lang="hr-HR" dirty="0" err="1" smtClean="0"/>
              <a:t>euforije,ali</a:t>
            </a:r>
            <a:r>
              <a:rPr lang="hr-HR" dirty="0" smtClean="0"/>
              <a:t> istodobno </a:t>
            </a:r>
            <a:r>
              <a:rPr lang="hr-HR" dirty="0" err="1" smtClean="0"/>
              <a:t>su,osim</a:t>
            </a:r>
            <a:r>
              <a:rPr lang="hr-HR" dirty="0" smtClean="0"/>
              <a:t> ovisnosti o </a:t>
            </a:r>
            <a:r>
              <a:rPr lang="hr-HR" dirty="0" err="1" smtClean="0"/>
              <a:t>kokainu,dugotrajnije</a:t>
            </a:r>
            <a:r>
              <a:rPr lang="hr-HR" dirty="0" smtClean="0"/>
              <a:t> posljedice konzumiranja i nepravilnosti u radu </a:t>
            </a:r>
            <a:r>
              <a:rPr lang="hr-HR" dirty="0" err="1" smtClean="0"/>
              <a:t>srca,povećani</a:t>
            </a:r>
            <a:r>
              <a:rPr lang="hr-HR" dirty="0" smtClean="0"/>
              <a:t> krvni </a:t>
            </a:r>
            <a:r>
              <a:rPr lang="hr-HR" dirty="0" err="1" smtClean="0"/>
              <a:t>tlak,napada</a:t>
            </a:r>
            <a:r>
              <a:rPr lang="hr-HR" dirty="0" smtClean="0"/>
              <a:t> halucinacije i dr.</a:t>
            </a:r>
            <a:endParaRPr lang="hr-HR" dirty="0"/>
          </a:p>
        </p:txBody>
      </p:sp>
      <p:pic>
        <p:nvPicPr>
          <p:cNvPr id="10242" name="Picture 2" descr="Slikovni rezultat za koka bilj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67" y="3329781"/>
            <a:ext cx="4382911" cy="3287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30200" y="1159934"/>
            <a:ext cx="6070600" cy="3598863"/>
          </a:xfrm>
        </p:spPr>
        <p:txBody>
          <a:bodyPr/>
          <a:lstStyle/>
          <a:p>
            <a:r>
              <a:rPr lang="hr-HR" dirty="0" smtClean="0"/>
              <a:t>Barbiturati su skupina droga koji pripadaju sedativnim hipnoticima jer se rabe u terapijama kao </a:t>
            </a:r>
            <a:r>
              <a:rPr lang="hr-HR" dirty="0" err="1" smtClean="0"/>
              <a:t>sedativi,hipnotici,anestetici</a:t>
            </a:r>
            <a:r>
              <a:rPr lang="hr-HR" dirty="0" smtClean="0"/>
              <a:t> i sredstva protiv grčeva.</a:t>
            </a:r>
          </a:p>
          <a:p>
            <a:r>
              <a:rPr lang="hr-HR" dirty="0" smtClean="0"/>
              <a:t>Pretjeranim konzumiranjem izazivaju depresiju mišićne i živčane </a:t>
            </a:r>
            <a:r>
              <a:rPr lang="hr-HR" dirty="0" err="1" smtClean="0"/>
              <a:t>aktivnisti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1266" name="Picture 2" descr="Slikovni rezultat za barbitura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05" y="1646502"/>
            <a:ext cx="3511674" cy="3295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likovni rezultat za barbitura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3" y="4223025"/>
            <a:ext cx="4077759" cy="2290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550333" y="863600"/>
            <a:ext cx="8187267" cy="2497668"/>
          </a:xfrm>
        </p:spPr>
        <p:txBody>
          <a:bodyPr/>
          <a:lstStyle/>
          <a:p>
            <a:r>
              <a:rPr lang="hr-HR" dirty="0" smtClean="0"/>
              <a:t>Amfetamini i srodni stimulansi upotrebljavaju se u liječenju depresije i kroničnog umora.</a:t>
            </a:r>
          </a:p>
          <a:p>
            <a:r>
              <a:rPr lang="hr-HR" dirty="0" smtClean="0"/>
              <a:t>U tu skupinu pripada i sintetička droga </a:t>
            </a:r>
            <a:r>
              <a:rPr lang="hr-HR" dirty="0" err="1" smtClean="0"/>
              <a:t>ecstasy</a:t>
            </a:r>
            <a:r>
              <a:rPr lang="hr-HR" dirty="0" smtClean="0"/>
              <a:t>.</a:t>
            </a:r>
          </a:p>
          <a:p>
            <a:r>
              <a:rPr lang="hr-HR" dirty="0" smtClean="0"/>
              <a:t>Pretjeranim konzumiranjem brzo se razvija </a:t>
            </a:r>
            <a:r>
              <a:rPr lang="hr-HR" dirty="0" err="1" smtClean="0"/>
              <a:t>ovisnost,tjeskoba,depresija,paranoidne</a:t>
            </a:r>
            <a:r>
              <a:rPr lang="hr-HR" dirty="0" smtClean="0"/>
              <a:t> epizode i teška oštećenja mozga i </a:t>
            </a:r>
            <a:r>
              <a:rPr lang="hr-HR" dirty="0" err="1" smtClean="0"/>
              <a:t>jetre</a:t>
            </a:r>
            <a:r>
              <a:rPr lang="hr-HR" dirty="0" smtClean="0"/>
              <a:t>. </a:t>
            </a:r>
            <a:endParaRPr lang="hr-HR" dirty="0"/>
          </a:p>
        </p:txBody>
      </p:sp>
      <p:pic>
        <p:nvPicPr>
          <p:cNvPr id="12290" name="Picture 2" descr="Slikovni rezultat za amfetam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18" y="3632156"/>
            <a:ext cx="3264958" cy="2448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85" y="3632156"/>
            <a:ext cx="4159248" cy="2772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3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431799" y="880534"/>
            <a:ext cx="9613900" cy="2377445"/>
          </a:xfrm>
        </p:spPr>
        <p:txBody>
          <a:bodyPr/>
          <a:lstStyle/>
          <a:p>
            <a:r>
              <a:rPr lang="hr-HR" dirty="0" smtClean="0"/>
              <a:t>Halucinogene droge djeluju na središnji živčani sustav tako da mijenjaju percepciju preko osjetilnih iluzija do halucinacija.</a:t>
            </a:r>
          </a:p>
          <a:p>
            <a:r>
              <a:rPr lang="hr-HR" dirty="0" smtClean="0"/>
              <a:t>Najpoznatija droga iz te skupine je LSD.</a:t>
            </a:r>
          </a:p>
          <a:p>
            <a:r>
              <a:rPr lang="hr-HR" dirty="0" smtClean="0"/>
              <a:t>Konzumiranjem halucinogenih droga može dovesti do emocionalne </a:t>
            </a:r>
            <a:r>
              <a:rPr lang="hr-HR" dirty="0" err="1" smtClean="0"/>
              <a:t>nestabilnosti,kronične</a:t>
            </a:r>
            <a:r>
              <a:rPr lang="hr-HR" dirty="0" smtClean="0"/>
              <a:t> pojave halucinacija ili nekih psihičkih </a:t>
            </a:r>
            <a:r>
              <a:rPr lang="hr-HR" dirty="0" err="1" smtClean="0"/>
              <a:t>poremećaja,nasilnog</a:t>
            </a:r>
            <a:r>
              <a:rPr lang="hr-HR" dirty="0" smtClean="0"/>
              <a:t> ponašanja…</a:t>
            </a:r>
            <a:endParaRPr lang="hr-HR" dirty="0"/>
          </a:p>
        </p:txBody>
      </p:sp>
      <p:pic>
        <p:nvPicPr>
          <p:cNvPr id="13314" name="Picture 2" descr="Slikovni rezultat za lsd dru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31" y="3974162"/>
            <a:ext cx="3843856" cy="2164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likovni rezultat za lsd dru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98" y="3164846"/>
            <a:ext cx="2497667" cy="3330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NEURODEGENERATIVNE BOLESTI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Multipla</a:t>
            </a:r>
            <a:r>
              <a:rPr lang="hr-HR" dirty="0" smtClean="0"/>
              <a:t> skleroza (MS) je bolest središnjeg živčanog sustava koja sporo napreduje.</a:t>
            </a:r>
          </a:p>
          <a:p>
            <a:r>
              <a:rPr lang="hr-HR" dirty="0" smtClean="0"/>
              <a:t>Dolazi do </a:t>
            </a:r>
            <a:r>
              <a:rPr lang="hr-HR" dirty="0" err="1" smtClean="0"/>
              <a:t>demijelinizacije</a:t>
            </a:r>
            <a:r>
              <a:rPr lang="hr-HR" dirty="0" smtClean="0"/>
              <a:t> (gubitak bijele tvari </a:t>
            </a:r>
            <a:r>
              <a:rPr lang="hr-HR" dirty="0" err="1" smtClean="0"/>
              <a:t>mijelina</a:t>
            </a:r>
            <a:r>
              <a:rPr lang="hr-HR" dirty="0" smtClean="0"/>
              <a:t>) u mozgu i kralježničkoj moždini.</a:t>
            </a:r>
          </a:p>
          <a:p>
            <a:r>
              <a:rPr lang="hr-HR" dirty="0" smtClean="0"/>
              <a:t>Simptomi su slabost očnih </a:t>
            </a:r>
            <a:r>
              <a:rPr lang="hr-HR" dirty="0" err="1" smtClean="0"/>
              <a:t>mišića,umor,manji</a:t>
            </a:r>
            <a:r>
              <a:rPr lang="hr-HR" dirty="0" smtClean="0"/>
              <a:t> poremećaji </a:t>
            </a:r>
            <a:r>
              <a:rPr lang="hr-HR" dirty="0" err="1" smtClean="0"/>
              <a:t>hoda,vrtoglavica</a:t>
            </a:r>
            <a:r>
              <a:rPr lang="hr-HR" dirty="0" smtClean="0"/>
              <a:t>…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4338" name="Picture 2" descr="Slikovni rezultat za multipla sklero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99" y="4514773"/>
            <a:ext cx="2921000" cy="2192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23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13267" y="1151467"/>
            <a:ext cx="9613900" cy="3598863"/>
          </a:xfrm>
        </p:spPr>
        <p:txBody>
          <a:bodyPr/>
          <a:lstStyle/>
          <a:p>
            <a:r>
              <a:rPr lang="hr-HR" dirty="0" smtClean="0"/>
              <a:t>Parkinsonova bolest je </a:t>
            </a:r>
            <a:r>
              <a:rPr lang="hr-HR" dirty="0" err="1" smtClean="0"/>
              <a:t>neurodegenerativna</a:t>
            </a:r>
            <a:r>
              <a:rPr lang="hr-HR" dirty="0" smtClean="0"/>
              <a:t> bolest.</a:t>
            </a:r>
          </a:p>
          <a:p>
            <a:r>
              <a:rPr lang="hr-HR" dirty="0" smtClean="0"/>
              <a:t>Nastanak </a:t>
            </a:r>
            <a:r>
              <a:rPr lang="hr-HR" dirty="0" err="1" smtClean="0"/>
              <a:t>parkinsonove</a:t>
            </a:r>
            <a:r>
              <a:rPr lang="hr-HR" dirty="0" smtClean="0"/>
              <a:t> bolesti povezan je s propadanjem neurona i nedostatkom </a:t>
            </a:r>
            <a:r>
              <a:rPr lang="hr-HR" dirty="0" err="1" smtClean="0"/>
              <a:t>dopamina</a:t>
            </a:r>
            <a:r>
              <a:rPr lang="hr-HR" dirty="0" smtClean="0"/>
              <a:t> u dijelu mozga koji upravlja voljnim pokretima.</a:t>
            </a:r>
          </a:p>
          <a:p>
            <a:r>
              <a:rPr lang="hr-HR" dirty="0" smtClean="0"/>
              <a:t>Razvoj bolesti je </a:t>
            </a:r>
            <a:r>
              <a:rPr lang="hr-HR" dirty="0" err="1" smtClean="0"/>
              <a:t>spor,a</a:t>
            </a:r>
            <a:r>
              <a:rPr lang="hr-HR" dirty="0" smtClean="0"/>
              <a:t> simptomi su tremor ili </a:t>
            </a:r>
            <a:r>
              <a:rPr lang="hr-HR" dirty="0" err="1" smtClean="0"/>
              <a:t>drhtanje,ukočenost</a:t>
            </a:r>
            <a:r>
              <a:rPr lang="hr-HR" dirty="0" smtClean="0"/>
              <a:t> mišića </a:t>
            </a:r>
            <a:r>
              <a:rPr lang="hr-HR" dirty="0" err="1" smtClean="0"/>
              <a:t>ruku,nogu</a:t>
            </a:r>
            <a:r>
              <a:rPr lang="hr-HR" dirty="0" smtClean="0"/>
              <a:t> i vrata i usporavanje pokreta.</a:t>
            </a:r>
            <a:endParaRPr lang="hr-HR" dirty="0"/>
          </a:p>
        </p:txBody>
      </p:sp>
      <p:pic>
        <p:nvPicPr>
          <p:cNvPr id="15362" name="Picture 2" descr="Slikovni rezultat za parkinsonova bol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08" y="3770312"/>
            <a:ext cx="3243792" cy="2692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likovni rezultat za parkinsonova bol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83" y="3694640"/>
            <a:ext cx="3792009" cy="2844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6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474134" y="1270000"/>
            <a:ext cx="9613900" cy="3598863"/>
          </a:xfrm>
        </p:spPr>
        <p:txBody>
          <a:bodyPr/>
          <a:lstStyle/>
          <a:p>
            <a:r>
              <a:rPr lang="hr-HR" dirty="0" smtClean="0"/>
              <a:t>Živčani sustav podložen je nizu </a:t>
            </a:r>
            <a:r>
              <a:rPr lang="hr-HR" dirty="0" err="1" smtClean="0"/>
              <a:t>bolesti.Razlozi</a:t>
            </a:r>
            <a:r>
              <a:rPr lang="hr-HR" dirty="0" smtClean="0"/>
              <a:t> njihova nastanka mogu biti različiti.</a:t>
            </a:r>
          </a:p>
          <a:p>
            <a:r>
              <a:rPr lang="hr-HR" dirty="0" smtClean="0"/>
              <a:t>Tako </a:t>
            </a:r>
            <a:r>
              <a:rPr lang="hr-HR" dirty="0" err="1" smtClean="0"/>
              <a:t>razlikuujemo</a:t>
            </a:r>
            <a:r>
              <a:rPr lang="hr-HR" dirty="0" smtClean="0"/>
              <a:t> zarazne </a:t>
            </a:r>
            <a:r>
              <a:rPr lang="hr-HR" dirty="0" err="1" smtClean="0"/>
              <a:t>bolesti,oštećenja</a:t>
            </a:r>
            <a:r>
              <a:rPr lang="hr-HR" dirty="0" smtClean="0"/>
              <a:t> živčanog </a:t>
            </a:r>
            <a:r>
              <a:rPr lang="hr-HR" dirty="0" err="1" smtClean="0"/>
              <a:t>sustava,degerativne</a:t>
            </a:r>
            <a:r>
              <a:rPr lang="hr-HR" dirty="0" smtClean="0"/>
              <a:t> bolesti i tumore.</a:t>
            </a:r>
          </a:p>
          <a:p>
            <a:endParaRPr lang="hr-HR" dirty="0"/>
          </a:p>
        </p:txBody>
      </p:sp>
      <p:pic>
        <p:nvPicPr>
          <p:cNvPr id="1026" name="Picture 2" descr="Slikovni rezultat za bolesti i poremećaji živčanog sust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284008"/>
            <a:ext cx="4866697" cy="2752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9613900" cy="3598863"/>
          </a:xfrm>
        </p:spPr>
        <p:txBody>
          <a:bodyPr/>
          <a:lstStyle/>
          <a:p>
            <a:r>
              <a:rPr lang="hr-HR" dirty="0" smtClean="0"/>
              <a:t>Alzheimerova bolest j </a:t>
            </a:r>
            <a:r>
              <a:rPr lang="hr-HR" dirty="0" err="1" smtClean="0"/>
              <a:t>eprogresivna</a:t>
            </a:r>
            <a:r>
              <a:rPr lang="hr-HR" dirty="0" smtClean="0"/>
              <a:t> degenerativna bolest mozga.</a:t>
            </a:r>
          </a:p>
          <a:p>
            <a:r>
              <a:rPr lang="hr-HR" dirty="0"/>
              <a:t>Pojavljuje se oštećenje i odumiranje živčanih </a:t>
            </a:r>
            <a:r>
              <a:rPr lang="hr-HR" dirty="0" err="1"/>
              <a:t>stanica,što</a:t>
            </a:r>
            <a:r>
              <a:rPr lang="hr-HR" dirty="0"/>
              <a:t> za posljedicu ima gubitak funkcija mozga.</a:t>
            </a:r>
          </a:p>
          <a:p>
            <a:r>
              <a:rPr lang="hr-HR" dirty="0" smtClean="0"/>
              <a:t>Bolest je praćena gubitkom </a:t>
            </a:r>
            <a:r>
              <a:rPr lang="hr-HR" dirty="0" err="1" smtClean="0"/>
              <a:t>pamćenja,govora,razumijevanja,a</a:t>
            </a:r>
            <a:r>
              <a:rPr lang="hr-HR" dirty="0" smtClean="0"/>
              <a:t> dolazi i do promjene </a:t>
            </a:r>
            <a:r>
              <a:rPr lang="hr-HR" dirty="0" err="1" smtClean="0"/>
              <a:t>raspoloženja,agresije,bijesa</a:t>
            </a:r>
            <a:r>
              <a:rPr lang="hr-HR" dirty="0" smtClean="0"/>
              <a:t>.</a:t>
            </a:r>
            <a:endParaRPr lang="hr-HR" dirty="0"/>
          </a:p>
          <a:p>
            <a:endParaRPr lang="hr-HR" dirty="0"/>
          </a:p>
        </p:txBody>
      </p:sp>
      <p:pic>
        <p:nvPicPr>
          <p:cNvPr id="16386" name="Picture 2" descr="Slikovni rezultat za alzheimer's dise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23" y="3553413"/>
            <a:ext cx="4911969" cy="2865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4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48342" y="1439817"/>
            <a:ext cx="5486401" cy="3598863"/>
          </a:xfrm>
        </p:spPr>
        <p:txBody>
          <a:bodyPr/>
          <a:lstStyle/>
          <a:p>
            <a:r>
              <a:rPr lang="hr-HR" dirty="0" err="1" smtClean="0"/>
              <a:t>Huntingtonova</a:t>
            </a:r>
            <a:r>
              <a:rPr lang="hr-HR" dirty="0" smtClean="0"/>
              <a:t> bolest urođeni je poremećaj u mozgu.</a:t>
            </a:r>
          </a:p>
          <a:p>
            <a:r>
              <a:rPr lang="hr-HR" dirty="0" smtClean="0"/>
              <a:t>Simptomi su poremećaji pokreta udova ili </a:t>
            </a:r>
            <a:r>
              <a:rPr lang="hr-HR" dirty="0" err="1" smtClean="0"/>
              <a:t>lica,promjena</a:t>
            </a:r>
            <a:r>
              <a:rPr lang="hr-HR" dirty="0" smtClean="0"/>
              <a:t> </a:t>
            </a:r>
            <a:r>
              <a:rPr lang="hr-HR" dirty="0" err="1" smtClean="0"/>
              <a:t>raspoloženja,razdražljivost,gubitak</a:t>
            </a:r>
            <a:r>
              <a:rPr lang="hr-HR" dirty="0" smtClean="0"/>
              <a:t> ravnoteže i pamćenja.</a:t>
            </a:r>
          </a:p>
          <a:p>
            <a:r>
              <a:rPr lang="hr-HR" dirty="0" smtClean="0"/>
              <a:t>Oni su posljedica odumiranja neurona u bazalnim ganglijima i moždanoj kori.</a:t>
            </a:r>
          </a:p>
        </p:txBody>
      </p:sp>
      <p:pic>
        <p:nvPicPr>
          <p:cNvPr id="17410" name="Picture 2" descr="Slikovni rezultat za huntingtonova bol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7" y="2113052"/>
            <a:ext cx="4195263" cy="2768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753533" y="575734"/>
            <a:ext cx="9613900" cy="2565400"/>
          </a:xfrm>
        </p:spPr>
        <p:txBody>
          <a:bodyPr/>
          <a:lstStyle/>
          <a:p>
            <a:r>
              <a:rPr lang="hr-HR" dirty="0" smtClean="0"/>
              <a:t>Epilepsija je kronična neurološka bolest.</a:t>
            </a:r>
          </a:p>
          <a:p>
            <a:r>
              <a:rPr lang="hr-HR" dirty="0" smtClean="0"/>
              <a:t>Manifestira se kao povremeni poremećaji živčanog </a:t>
            </a:r>
            <a:r>
              <a:rPr lang="hr-HR" dirty="0" err="1" smtClean="0"/>
              <a:t>sustavakoji</a:t>
            </a:r>
            <a:r>
              <a:rPr lang="hr-HR" dirty="0" smtClean="0"/>
              <a:t> se događa zbog prekomjernog i nepravilnog izbijanja živčanih impulsa u mozgu (</a:t>
            </a:r>
            <a:r>
              <a:rPr lang="hr-HR" dirty="0" err="1" smtClean="0"/>
              <a:t>Epilepički</a:t>
            </a:r>
            <a:r>
              <a:rPr lang="hr-HR" dirty="0" smtClean="0"/>
              <a:t> napadaj).</a:t>
            </a:r>
          </a:p>
          <a:p>
            <a:r>
              <a:rPr lang="hr-HR" dirty="0" smtClean="0"/>
              <a:t>Može biti nasljedna bolest ili prouzročena </a:t>
            </a:r>
            <a:r>
              <a:rPr lang="hr-HR" dirty="0" err="1" smtClean="0"/>
              <a:t>raqzličitim</a:t>
            </a:r>
            <a:r>
              <a:rPr lang="hr-HR" dirty="0" smtClean="0"/>
              <a:t> organskim oštećenjima ili bolestima mozga.</a:t>
            </a:r>
          </a:p>
        </p:txBody>
      </p:sp>
      <p:pic>
        <p:nvPicPr>
          <p:cNvPr id="18434" name="Picture 2" descr="Slikovni rezultat za epileps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415373"/>
            <a:ext cx="3598333" cy="2194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Slikovni rezultat za epileps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413220"/>
            <a:ext cx="3835400" cy="2197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Slikovni rezultat za epileps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67" y="3400705"/>
            <a:ext cx="3512662" cy="2209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6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PSIHIČKE BOLESTI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Mentalne (psihičke ili duševne) bolesti mogu mijenjati naše </a:t>
            </a:r>
            <a:r>
              <a:rPr lang="hr-HR" dirty="0" err="1" smtClean="0"/>
              <a:t>osjećaje,razmišljanja</a:t>
            </a:r>
            <a:r>
              <a:rPr lang="hr-HR" dirty="0" smtClean="0"/>
              <a:t> i ponašanja.</a:t>
            </a:r>
          </a:p>
          <a:p>
            <a:r>
              <a:rPr lang="hr-HR" dirty="0" smtClean="0"/>
              <a:t>Liječi se uzimanjem lijekova.</a:t>
            </a:r>
          </a:p>
          <a:p>
            <a:r>
              <a:rPr lang="hr-HR" dirty="0" smtClean="0"/>
              <a:t>Redovit i dostatan san važan je </a:t>
            </a:r>
            <a:r>
              <a:rPr lang="hr-HR" dirty="0" err="1" smtClean="0"/>
              <a:t>preduvjetz</a:t>
            </a:r>
            <a:r>
              <a:rPr lang="hr-HR" dirty="0" smtClean="0"/>
              <a:t> očuvanja </a:t>
            </a:r>
            <a:r>
              <a:rPr lang="hr-HR" smtClean="0"/>
              <a:t>mentalnog zdravlja.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8059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541866" y="1176868"/>
            <a:ext cx="9613900" cy="1862666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Moždani udar često se spominje kod bolesti mozga.</a:t>
            </a:r>
          </a:p>
          <a:p>
            <a:r>
              <a:rPr lang="hr-HR" dirty="0" smtClean="0"/>
              <a:t>Poremeti li se opskrba mozga </a:t>
            </a:r>
            <a:r>
              <a:rPr lang="hr-HR" dirty="0" err="1" smtClean="0"/>
              <a:t>krvlju,može</a:t>
            </a:r>
            <a:r>
              <a:rPr lang="hr-HR" dirty="0" smtClean="0"/>
              <a:t> doći do oštećenja mozga.</a:t>
            </a:r>
          </a:p>
          <a:p>
            <a:r>
              <a:rPr lang="hr-HR" dirty="0" smtClean="0"/>
              <a:t>Razlog poremećaja može biti </a:t>
            </a:r>
            <a:r>
              <a:rPr lang="hr-HR" dirty="0" err="1" smtClean="0"/>
              <a:t>tromboza,embolija,krvarenje</a:t>
            </a:r>
            <a:r>
              <a:rPr lang="hr-HR" dirty="0" smtClean="0"/>
              <a:t>.</a:t>
            </a:r>
          </a:p>
          <a:p>
            <a:r>
              <a:rPr lang="hr-HR" dirty="0" smtClean="0"/>
              <a:t>Bez obzira na </a:t>
            </a:r>
            <a:r>
              <a:rPr lang="hr-HR" dirty="0" err="1" smtClean="0"/>
              <a:t>uzrok,govorimo</a:t>
            </a:r>
            <a:r>
              <a:rPr lang="hr-HR" dirty="0" smtClean="0"/>
              <a:t> o moždanom udaru.</a:t>
            </a:r>
          </a:p>
          <a:p>
            <a:endParaRPr lang="hr-HR" dirty="0"/>
          </a:p>
        </p:txBody>
      </p:sp>
      <p:pic>
        <p:nvPicPr>
          <p:cNvPr id="2050" name="Picture 2" descr="Slikovni rezultat za mozdani u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42" y="3394604"/>
            <a:ext cx="5524500" cy="2762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448733" y="922866"/>
            <a:ext cx="9613900" cy="3598863"/>
          </a:xfrm>
        </p:spPr>
        <p:txBody>
          <a:bodyPr/>
          <a:lstStyle/>
          <a:p>
            <a:r>
              <a:rPr lang="hr-HR" dirty="0" smtClean="0"/>
              <a:t>Među zaraznim bolestima najčešće se spominje meningitis (upala moždanih ovojnica) ili </a:t>
            </a:r>
            <a:r>
              <a:rPr lang="hr-HR" dirty="0" err="1" smtClean="0"/>
              <a:t>meningoencefalitis</a:t>
            </a:r>
            <a:r>
              <a:rPr lang="hr-HR" dirty="0"/>
              <a:t> </a:t>
            </a:r>
            <a:r>
              <a:rPr lang="hr-HR" dirty="0" smtClean="0"/>
              <a:t>(upala mozga i moždanih ovojnica).</a:t>
            </a:r>
          </a:p>
          <a:p>
            <a:r>
              <a:rPr lang="hr-HR" dirty="0" smtClean="0"/>
              <a:t>Te bolesti mogu izazvati različiti uzročnici poput virusa ili bakterija.</a:t>
            </a:r>
          </a:p>
          <a:p>
            <a:r>
              <a:rPr lang="hr-HR" dirty="0" smtClean="0"/>
              <a:t>Virusni </a:t>
            </a:r>
            <a:r>
              <a:rPr lang="hr-HR" dirty="0" err="1" smtClean="0"/>
              <a:t>meningoencefalitis</a:t>
            </a:r>
            <a:r>
              <a:rPr lang="hr-HR" dirty="0" smtClean="0"/>
              <a:t> može prenijeti zaraženi krpelj.</a:t>
            </a:r>
            <a:endParaRPr lang="hr-HR" dirty="0"/>
          </a:p>
        </p:txBody>
      </p:sp>
      <p:pic>
        <p:nvPicPr>
          <p:cNvPr id="3074" name="Picture 2" descr="Slikovni rezultat za bakterijski mening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508" y="3378728"/>
            <a:ext cx="4704292" cy="3171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6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55600" y="1024467"/>
            <a:ext cx="9613900" cy="3598863"/>
          </a:xfrm>
        </p:spPr>
        <p:txBody>
          <a:bodyPr/>
          <a:lstStyle/>
          <a:p>
            <a:r>
              <a:rPr lang="hr-HR" dirty="0" smtClean="0"/>
              <a:t>Mehaničke ozlijede mogu nastati kao posljedica potresa </a:t>
            </a:r>
            <a:r>
              <a:rPr lang="hr-HR" dirty="0" err="1" smtClean="0"/>
              <a:t>mozga,krvarenje</a:t>
            </a:r>
            <a:r>
              <a:rPr lang="hr-HR" dirty="0" smtClean="0"/>
              <a:t> u živčanom </a:t>
            </a:r>
            <a:r>
              <a:rPr lang="hr-HR" dirty="0" err="1" smtClean="0"/>
              <a:t>sustavu,oticanje</a:t>
            </a:r>
            <a:r>
              <a:rPr lang="hr-HR" dirty="0" smtClean="0"/>
              <a:t> ili edema mozga.</a:t>
            </a:r>
          </a:p>
          <a:p>
            <a:r>
              <a:rPr lang="hr-HR" dirty="0" smtClean="0"/>
              <a:t>Oštećenja mozga mogu dovesti do oduzetosti nogu ili svih dijelova tijela.</a:t>
            </a:r>
          </a:p>
          <a:p>
            <a:r>
              <a:rPr lang="hr-HR" dirty="0" smtClean="0"/>
              <a:t>Oduzetost nogu naziva </a:t>
            </a:r>
            <a:r>
              <a:rPr lang="hr-HR" dirty="0" err="1" smtClean="0"/>
              <a:t>paraplegija,a</a:t>
            </a:r>
            <a:r>
              <a:rPr lang="hr-HR" dirty="0" smtClean="0"/>
              <a:t> oduzetost svih udova </a:t>
            </a:r>
            <a:r>
              <a:rPr lang="hr-HR" dirty="0" err="1" smtClean="0"/>
              <a:t>kvadriplegija</a:t>
            </a:r>
            <a:r>
              <a:rPr lang="hr-HR" dirty="0" smtClean="0"/>
              <a:t>. </a:t>
            </a:r>
            <a:endParaRPr lang="hr-HR" dirty="0"/>
          </a:p>
        </p:txBody>
      </p:sp>
      <p:pic>
        <p:nvPicPr>
          <p:cNvPr id="4098" name="Picture 2" descr="Slikovni rezultat za potres moz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309" y="3271837"/>
            <a:ext cx="5715000" cy="3238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5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DJELOVANJE DROGA NA MOZAK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Problemi ovisnosti danas su sve češći u </a:t>
            </a:r>
            <a:r>
              <a:rPr lang="hr-HR" dirty="0" err="1" smtClean="0"/>
              <a:t>društvu.Najčešće</a:t>
            </a:r>
            <a:r>
              <a:rPr lang="hr-HR" dirty="0" smtClean="0"/>
              <a:t> se spominju ovisnosti o </a:t>
            </a:r>
            <a:r>
              <a:rPr lang="hr-HR" dirty="0" err="1" smtClean="0"/>
              <a:t>cigaretama,alkoholu,drogama</a:t>
            </a:r>
            <a:r>
              <a:rPr lang="hr-HR" dirty="0" smtClean="0"/>
              <a:t> i lijekovima.</a:t>
            </a:r>
          </a:p>
          <a:p>
            <a:r>
              <a:rPr lang="hr-HR" dirty="0" smtClean="0"/>
              <a:t>Ovisnici gube kontrolu nad sobom i dolazi do promjene u ponašanju.</a:t>
            </a:r>
          </a:p>
          <a:p>
            <a:r>
              <a:rPr lang="hr-HR" dirty="0" smtClean="0"/>
              <a:t>Pri prestanku uzimanja tvari o kojoj su ovisni nastaje apstinencijska kriza.</a:t>
            </a:r>
          </a:p>
        </p:txBody>
      </p:sp>
      <p:pic>
        <p:nvPicPr>
          <p:cNvPr id="5122" name="Picture 2" descr="Slikovni rezultat za ovisnost o alkoho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86" y="3568694"/>
            <a:ext cx="2729323" cy="1333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likovni rezultat za ovisnost o droga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65" y="4522255"/>
            <a:ext cx="3264280" cy="2173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likovni rezultat za ovisnost o pušenj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48" y="4750358"/>
            <a:ext cx="2925070" cy="1945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0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18066" y="1295400"/>
            <a:ext cx="9613900" cy="359886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Droge djeluju na živčane stanice.</a:t>
            </a:r>
          </a:p>
          <a:p>
            <a:r>
              <a:rPr lang="hr-HR" dirty="0" smtClean="0"/>
              <a:t>Ovisno o skupini kojoj pripadaju ,mogu pojačati ili umanjiti prijenos podražaja na </a:t>
            </a:r>
            <a:r>
              <a:rPr lang="hr-HR" dirty="0" err="1" smtClean="0"/>
              <a:t>sinapsama.Neki</a:t>
            </a:r>
            <a:r>
              <a:rPr lang="hr-HR" dirty="0" smtClean="0"/>
              <a:t> sedativi sprečavaju prijenos podražaja na sinapsama tako da se sami vežu na receptore u sinapsi i time dovode do mirnoće i opuštenosti.</a:t>
            </a:r>
          </a:p>
          <a:p>
            <a:r>
              <a:rPr lang="hr-HR" dirty="0" smtClean="0"/>
              <a:t>Suprotno </a:t>
            </a:r>
            <a:r>
              <a:rPr lang="hr-HR" dirty="0" err="1" smtClean="0"/>
              <a:t>tomu,neke</a:t>
            </a:r>
            <a:r>
              <a:rPr lang="hr-HR" dirty="0" smtClean="0"/>
              <a:t> droge stimuliraju prijenos podražaja na </a:t>
            </a:r>
            <a:r>
              <a:rPr lang="hr-HR" dirty="0" err="1" smtClean="0"/>
              <a:t>sinapsama.One</a:t>
            </a:r>
            <a:r>
              <a:rPr lang="hr-HR" dirty="0" smtClean="0"/>
              <a:t> uzrokuju stalnu </a:t>
            </a:r>
            <a:r>
              <a:rPr lang="hr-HR" dirty="0" err="1" smtClean="0"/>
              <a:t>podraženost</a:t>
            </a:r>
            <a:r>
              <a:rPr lang="hr-HR" dirty="0" smtClean="0"/>
              <a:t> živčanih stanica.</a:t>
            </a:r>
          </a:p>
          <a:p>
            <a:r>
              <a:rPr lang="hr-HR" dirty="0" smtClean="0"/>
              <a:t>To dovodi do  stanja euforije u kojem se teško razlikuje stvarnost od </a:t>
            </a:r>
            <a:r>
              <a:rPr lang="hr-HR" dirty="0" err="1" smtClean="0"/>
              <a:t>fantazija,nastaju</a:t>
            </a:r>
            <a:r>
              <a:rPr lang="hr-HR" dirty="0" smtClean="0"/>
              <a:t> halucinacije i dolazi do oštećenja živčanih stanica.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7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491067" y="982133"/>
            <a:ext cx="9613900" cy="3598863"/>
          </a:xfrm>
        </p:spPr>
        <p:txBody>
          <a:bodyPr/>
          <a:lstStyle/>
          <a:p>
            <a:r>
              <a:rPr lang="hr-HR" dirty="0" smtClean="0"/>
              <a:t>U tu skupinu pripadaju </a:t>
            </a:r>
            <a:r>
              <a:rPr lang="hr-HR" dirty="0" err="1" smtClean="0"/>
              <a:t>amfetamini,kokain</a:t>
            </a:r>
            <a:r>
              <a:rPr lang="hr-HR" dirty="0" smtClean="0"/>
              <a:t> i LSD.</a:t>
            </a:r>
          </a:p>
          <a:p>
            <a:r>
              <a:rPr lang="hr-HR" dirty="0" smtClean="0"/>
              <a:t>Kokain djeluje tako da </a:t>
            </a:r>
            <a:r>
              <a:rPr lang="hr-HR" dirty="0" err="1" smtClean="0"/>
              <a:t>spriječava</a:t>
            </a:r>
            <a:r>
              <a:rPr lang="hr-HR" dirty="0" smtClean="0"/>
              <a:t> otpuštanje </a:t>
            </a:r>
            <a:r>
              <a:rPr lang="hr-HR" dirty="0" err="1" smtClean="0"/>
              <a:t>neurotransmitora</a:t>
            </a:r>
            <a:r>
              <a:rPr lang="hr-HR" dirty="0" smtClean="0"/>
              <a:t> </a:t>
            </a:r>
            <a:r>
              <a:rPr lang="hr-HR" dirty="0" err="1" smtClean="0"/>
              <a:t>dopamina</a:t>
            </a:r>
            <a:r>
              <a:rPr lang="hr-HR" dirty="0" smtClean="0"/>
              <a:t> s receptora nakon što je prenio podražaj.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Bez obzira na način </a:t>
            </a:r>
            <a:r>
              <a:rPr lang="hr-HR" dirty="0" err="1" smtClean="0"/>
              <a:t>djelovanja,droge</a:t>
            </a:r>
            <a:r>
              <a:rPr lang="hr-HR" dirty="0" smtClean="0"/>
              <a:t> štetno djeluju na naše živčane stanice i mijenjaju našu percepciju svijeta</a:t>
            </a:r>
            <a:endParaRPr lang="hr-HR" dirty="0"/>
          </a:p>
        </p:txBody>
      </p:sp>
      <p:pic>
        <p:nvPicPr>
          <p:cNvPr id="6148" name="Picture 4" descr="Slikovni rezultat za kok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017" y="3658657"/>
            <a:ext cx="4607796" cy="2750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likovni rezultat za kokain bilj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7" y="3655223"/>
            <a:ext cx="4144433" cy="2754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770467" y="1786467"/>
            <a:ext cx="9613900" cy="3598863"/>
          </a:xfrm>
        </p:spPr>
        <p:txBody>
          <a:bodyPr/>
          <a:lstStyle/>
          <a:p>
            <a:r>
              <a:rPr lang="hr-HR" dirty="0" smtClean="0"/>
              <a:t>Razlikujemo fizičku ovisnost kod koje prestanak uzimanja droge dovodi do poremećaja u radu organizma s neugodnim simptomima apstinencijske krize.</a:t>
            </a:r>
          </a:p>
          <a:p>
            <a:r>
              <a:rPr lang="hr-HR" dirty="0" smtClean="0"/>
              <a:t>No postoji i psihička ovisnost kao potreba uzimanjem droge zbog produljenja psihičkih efekata koje neka droga izaziva, npr. euforije i osjećaja zadovoljstva.</a:t>
            </a:r>
          </a:p>
          <a:p>
            <a:r>
              <a:rPr lang="hr-HR" dirty="0"/>
              <a:t>Zbog načina konzumiranja droge u narkomana se pojavljuju i bolesti kao što je hepatitis C i AIDS čiji se uzročnici prenose iglama i špricama kojima se narkomani služe.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67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191</TotalTime>
  <Words>906</Words>
  <Application>Microsoft Office PowerPoint</Application>
  <PresentationFormat>Widescreen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Trebuchet MS</vt:lpstr>
      <vt:lpstr>Berlin</vt:lpstr>
      <vt:lpstr> BOLESTI I POREMEĆAJI ŽIVČANOG SUSTAVA</vt:lpstr>
      <vt:lpstr>PowerPoint Presentation</vt:lpstr>
      <vt:lpstr>PowerPoint Presentation</vt:lpstr>
      <vt:lpstr>PowerPoint Presentation</vt:lpstr>
      <vt:lpstr>PowerPoint Presentation</vt:lpstr>
      <vt:lpstr>DJELOVANJE DROGA NA MOZAK</vt:lpstr>
      <vt:lpstr>PowerPoint Presentation</vt:lpstr>
      <vt:lpstr>PowerPoint Presentation</vt:lpstr>
      <vt:lpstr>PowerPoint Presentation</vt:lpstr>
      <vt:lpstr>PODJELA I PREGLED RAZLIČITIH VRSTA DROGA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NEURODEGENERATIVNE BOLESTI</vt:lpstr>
      <vt:lpstr>PowerPoint Presentation</vt:lpstr>
      <vt:lpstr>PowerPoint Presentation</vt:lpstr>
      <vt:lpstr>PowerPoint Presentation</vt:lpstr>
      <vt:lpstr>PowerPoint Presentation</vt:lpstr>
      <vt:lpstr>PSIHIČKE BOLESTI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BOLESTI I POREMEĆAJI ŽIVČANOG SUSTAVA</dc:title>
  <dc:creator>Korisnik</dc:creator>
  <cp:lastModifiedBy>Dora Jelaković</cp:lastModifiedBy>
  <cp:revision>20</cp:revision>
  <dcterms:created xsi:type="dcterms:W3CDTF">2017-03-05T14:50:51Z</dcterms:created>
  <dcterms:modified xsi:type="dcterms:W3CDTF">2017-05-04T10:16:57Z</dcterms:modified>
</cp:coreProperties>
</file>