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>
      <p:cViewPr varScale="1">
        <p:scale>
          <a:sx n="85" d="100"/>
          <a:sy n="85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F03A3-074B-49A3-B44B-A8603F762771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4BB2C-8433-4BBB-9589-FCE0DC6098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150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4BB2C-8433-4BBB-9589-FCE0DC60980F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3891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4BB2C-8433-4BBB-9589-FCE0DC60980F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994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4BB2C-8433-4BBB-9589-FCE0DC60980F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791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4BB2C-8433-4BBB-9589-FCE0DC60980F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5969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aseline="0" dirty="0" smtClean="0"/>
          </a:p>
          <a:p>
            <a:r>
              <a:rPr lang="hr-HR" baseline="0" dirty="0" smtClean="0"/>
              <a:t>-godina izdanja udžbenika?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4BB2C-8433-4BBB-9589-FCE0DC60980F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428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05/02/14</a:t>
            </a:fld>
            <a:endParaRPr lang="en-US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81DB-397E-4FC3-99C7-672B157F432F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16EB-EA53-4A28-B99E-1A9245F9D5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81DB-397E-4FC3-99C7-672B157F432F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16EB-EA53-4A28-B99E-1A9245F9D5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81DB-397E-4FC3-99C7-672B157F432F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16EB-EA53-4A28-B99E-1A9245F9D5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05/02/14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81DB-397E-4FC3-99C7-672B157F432F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16EB-EA53-4A28-B99E-1A9245F9D5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81DB-397E-4FC3-99C7-672B157F432F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16EB-EA53-4A28-B99E-1A9245F9D5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81DB-397E-4FC3-99C7-672B157F432F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16EB-EA53-4A28-B99E-1A9245F9D5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81DB-397E-4FC3-99C7-672B157F432F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16EB-EA53-4A28-B99E-1A9245F9D5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81DB-397E-4FC3-99C7-672B157F432F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16EB-EA53-4A28-B99E-1A9245F9D5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05/02/14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FF81DB-397E-4FC3-99C7-672B157F432F}" type="datetimeFigureOut">
              <a:rPr lang="sr-Latn-CS" smtClean="0"/>
              <a:pPr/>
              <a:t>05/02/14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A116EB-EA53-4A28-B99E-1A9245F9D5B0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Alkoholizam" TargetMode="External"/><Relationship Id="rId4" Type="http://schemas.openxmlformats.org/officeDocument/2006/relationships/hyperlink" Target="http://hr.wikipedia.org/wiki/Pu%C5%A1enje%23Posljedice_pu.C5.A1enja_na_organizam" TargetMode="External"/><Relationship Id="rId5" Type="http://schemas.openxmlformats.org/officeDocument/2006/relationships/hyperlink" Target="http://bs.wikipedia.org/wiki/Drog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8429684" cy="1828800"/>
          </a:xfrm>
        </p:spPr>
        <p:txBody>
          <a:bodyPr/>
          <a:lstStyle/>
          <a:p>
            <a:r>
              <a:rPr lang="hr-HR" dirty="0" smtClean="0"/>
              <a:t>Problemi u odrastanju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9388" y="6000768"/>
            <a:ext cx="2530212" cy="57150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860032" y="4147953"/>
            <a:ext cx="4572000" cy="18589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>
              <a:spcBef>
                <a:spcPct val="20000"/>
              </a:spcBef>
              <a:buClr>
                <a:srgbClr val="FF7C80"/>
              </a:buClr>
              <a:buSzPct val="95000"/>
            </a:pPr>
            <a:r>
              <a:rPr lang="hr-HR" sz="2600" kern="0" dirty="0">
                <a:solidFill>
                  <a:prstClr val="black"/>
                </a:solidFill>
              </a:rPr>
              <a:t>Osnovna škola </a:t>
            </a:r>
            <a:r>
              <a:rPr lang="hr-HR" sz="2600" kern="0" dirty="0" smtClean="0">
                <a:solidFill>
                  <a:prstClr val="black"/>
                </a:solidFill>
              </a:rPr>
              <a:t>Šećerana</a:t>
            </a:r>
          </a:p>
          <a:p>
            <a:pPr marL="274320" indent="-274320">
              <a:spcBef>
                <a:spcPct val="20000"/>
              </a:spcBef>
              <a:buClr>
                <a:srgbClr val="FF7C80"/>
              </a:buClr>
              <a:buSzPct val="95000"/>
            </a:pPr>
            <a:r>
              <a:rPr lang="hr-HR" sz="2600" kern="0" dirty="0">
                <a:solidFill>
                  <a:prstClr val="black"/>
                </a:solidFill>
              </a:rPr>
              <a:t> </a:t>
            </a:r>
            <a:r>
              <a:rPr lang="hr-HR" sz="2600" kern="0" dirty="0" smtClean="0">
                <a:solidFill>
                  <a:prstClr val="black"/>
                </a:solidFill>
              </a:rPr>
              <a:t>       </a:t>
            </a:r>
            <a:r>
              <a:rPr lang="hr-HR" sz="2600" dirty="0" smtClean="0">
                <a:solidFill>
                  <a:prstClr val="white"/>
                </a:solidFill>
              </a:rPr>
              <a:t>Ema </a:t>
            </a:r>
            <a:r>
              <a:rPr lang="hr-HR" sz="2600" dirty="0">
                <a:solidFill>
                  <a:prstClr val="white"/>
                </a:solidFill>
              </a:rPr>
              <a:t>Perin, 8.a</a:t>
            </a:r>
          </a:p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7C80"/>
              </a:buClr>
              <a:buSzPct val="95000"/>
              <a:buFontTx/>
              <a:buNone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Mentor: Brankica </a:t>
            </a:r>
            <a:r>
              <a:rPr kumimoji="0" lang="hr-H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Murk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prof. </a:t>
            </a:r>
          </a:p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7C80"/>
              </a:buClr>
              <a:buSzPct val="95000"/>
              <a:buFontTx/>
              <a:buNone/>
              <a:tabLst/>
              <a:defRPr/>
            </a:pPr>
            <a:r>
              <a:rPr lang="hr-HR" sz="2400" kern="0" dirty="0">
                <a:solidFill>
                  <a:prstClr val="black"/>
                </a:solidFill>
              </a:rPr>
              <a:t> </a:t>
            </a:r>
            <a:r>
              <a:rPr lang="hr-HR" sz="2400" kern="0" dirty="0" smtClean="0">
                <a:solidFill>
                  <a:prstClr val="black"/>
                </a:solidFill>
              </a:rPr>
              <a:t>      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  <a:r>
              <a:rPr kumimoji="0" lang="ta-IN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hr-HR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studeni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2013.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Clr>
                <a:srgbClr val="FF7C80"/>
              </a:buClr>
              <a:buNone/>
            </a:pPr>
            <a:r>
              <a:rPr lang="hr-HR" sz="3200" b="1" dirty="0" smtClean="0"/>
              <a:t>Psihičko sazrijevanje mladih:</a:t>
            </a:r>
          </a:p>
          <a:p>
            <a:pPr>
              <a:buClr>
                <a:srgbClr val="FF7C80"/>
              </a:buClr>
              <a:buNone/>
            </a:pPr>
            <a:r>
              <a:rPr lang="hr-HR" dirty="0" smtClean="0"/>
              <a:t>Najviše problema nastaje kod mladih u tinejdžerskoj dobi. </a:t>
            </a:r>
          </a:p>
          <a:p>
            <a:pPr>
              <a:buClr>
                <a:srgbClr val="FF7C80"/>
              </a:buClr>
              <a:buNone/>
            </a:pPr>
            <a:r>
              <a:rPr lang="hr-HR" dirty="0" smtClean="0"/>
              <a:t>Tijekom sazrijevanja mijenjaju se njihovi osjećaji, ponašanje i razmišljanje. </a:t>
            </a:r>
          </a:p>
          <a:p>
            <a:pPr>
              <a:buClr>
                <a:srgbClr val="FF7C80"/>
              </a:buClr>
              <a:buNone/>
            </a:pPr>
            <a:r>
              <a:rPr lang="hr-HR" dirty="0" smtClean="0"/>
              <a:t>Privlačnost prema suprotnom spolu postaje sve veća, prijatelji postaju sve važniji i često mladi ulaze u sukobe s roditeljima.</a:t>
            </a:r>
          </a:p>
          <a:p>
            <a:pPr>
              <a:buClr>
                <a:srgbClr val="FF7C80"/>
              </a:buClr>
              <a:buNone/>
            </a:pPr>
            <a:r>
              <a:rPr lang="hr-HR" dirty="0" smtClean="0"/>
              <a:t>Pod utjecajem grupe dolaze u iskušenje probavati nove stvari ne obazirući se na posljedice.</a:t>
            </a:r>
          </a:p>
          <a:p>
            <a:pPr>
              <a:buClr>
                <a:srgbClr val="FF7C80"/>
              </a:buClr>
              <a:buNone/>
            </a:pPr>
            <a:endParaRPr lang="hr-HR" dirty="0" smtClean="0"/>
          </a:p>
          <a:p>
            <a:pPr>
              <a:buClr>
                <a:srgbClr val="FF7C80"/>
              </a:buClr>
              <a:buNone/>
            </a:pPr>
            <a:endParaRPr lang="hr-HR" dirty="0" smtClean="0"/>
          </a:p>
          <a:p>
            <a:pPr>
              <a:buClr>
                <a:srgbClr val="FF7C80"/>
              </a:buClr>
              <a:buNone/>
            </a:pPr>
            <a:endParaRPr lang="hr-HR" dirty="0" smtClean="0"/>
          </a:p>
          <a:p>
            <a:pPr>
              <a:buClr>
                <a:srgbClr val="FF7C80"/>
              </a:buClr>
              <a:buNone/>
            </a:pPr>
            <a:endParaRPr lang="hr-H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hr-HR" dirty="0" smtClean="0"/>
              <a:t>Privlačnost suprotnog spola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52988"/>
          </a:xfrm>
        </p:spPr>
        <p:txBody>
          <a:bodyPr/>
          <a:lstStyle/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u blizini suprotnog spola pokušavaju se iskazati što boljom osobom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nezadovoljni su svojim izgledom i trude se izgledati što bolje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često se mladi zaljubljuju u pogrešne osobe i smatraju ih ‘savršenima i bez mana’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zaljubljeni ne vide probleme oko njih</a:t>
            </a:r>
          </a:p>
          <a:p>
            <a:pPr>
              <a:buClr>
                <a:srgbClr val="FF7C80"/>
              </a:buClr>
              <a:buNone/>
            </a:pPr>
            <a:endParaRPr lang="hr-HR" dirty="0" smtClean="0"/>
          </a:p>
        </p:txBody>
      </p:sp>
      <p:pic>
        <p:nvPicPr>
          <p:cNvPr id="4" name="Slika 3" descr="ljubavne-slike-animacije03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643446"/>
            <a:ext cx="2714644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944-0-ruz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66857">
            <a:off x="5907061" y="4934123"/>
            <a:ext cx="2862592" cy="1789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hr-HR" dirty="0" smtClean="0"/>
              <a:t>Prijatelji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postaju značajniji u životu mladih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zajednički interesi i razgovori 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zbog straha od gubitka prijatelja pokušavaju sve više pratiti njihovo ponašanje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zbog lošeg društva ulaze u probleme 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dobri prijatelji cijene našu osobnost i naše osobine </a:t>
            </a:r>
          </a:p>
        </p:txBody>
      </p:sp>
      <p:pic>
        <p:nvPicPr>
          <p:cNvPr id="4" name="Slika 3" descr="yout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4623920"/>
            <a:ext cx="4834136" cy="2234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hr-HR" dirty="0" smtClean="0"/>
              <a:t>Ovisnosti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ovisnost je duševno i tjelesno stanje </a:t>
            </a:r>
          </a:p>
          <a:p>
            <a:pPr>
              <a:buClr>
                <a:srgbClr val="FF7C80"/>
              </a:buClr>
              <a:buNone/>
            </a:pPr>
            <a:r>
              <a:rPr lang="hr-HR" dirty="0" smtClean="0"/>
              <a:t>koje nastaje međudjelovanjem živog organizma i sredstva ovisnosti.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zbog lošeg društva mladi ulaze u probleme i nerijetko postaju ovisni o alkoholu, cigaretama ili drogama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alkoholizam</a:t>
            </a:r>
            <a:r>
              <a:rPr lang="hr-HR" dirty="0" smtClean="0"/>
              <a:t>- kronična ovisnost o alkoholu, dolazi do ciroze jetre, srčanih bolesti, bubrežnih bolesti, te psihičkog poremećaja 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često dolazi do prometnih nesreća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cigarete</a:t>
            </a:r>
            <a:r>
              <a:rPr lang="hr-HR" dirty="0" smtClean="0"/>
              <a:t>- glavni uzročnici raka bronha i pluća, te drugih organa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ukoliko nisu aktivni pušači, velik broj mladih je izložen pasivnom pušenju 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droga</a:t>
            </a:r>
            <a:r>
              <a:rPr lang="hr-HR" dirty="0" smtClean="0"/>
              <a:t>- konzumiranje droge utječe na fizičko i psihičko stanje 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dolazi do velike ovisnosti i teško se odviknuti</a:t>
            </a:r>
          </a:p>
          <a:p>
            <a:pPr>
              <a:buClr>
                <a:srgbClr val="FF7C80"/>
              </a:buClr>
              <a:buNone/>
            </a:pPr>
            <a:endParaRPr lang="hr-HR" dirty="0" smtClean="0"/>
          </a:p>
        </p:txBody>
      </p:sp>
      <p:pic>
        <p:nvPicPr>
          <p:cNvPr id="4" name="Slika 3" descr="8a002f06ee83c424059e3a0b801a9919_content_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4474152"/>
            <a:ext cx="5103830" cy="2383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hr-HR" dirty="0" smtClean="0"/>
              <a:t>Sukobi s roditeljima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žele dokazati da su u pravu 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kada su nezadovoljni i nesigurni, često se iskaljuju na roditeljima 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mladi imaju različita mišljenja od svojih roditelja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žele biti u centru pažnje </a:t>
            </a:r>
          </a:p>
        </p:txBody>
      </p:sp>
      <p:pic>
        <p:nvPicPr>
          <p:cNvPr id="6" name="Slika 5" descr="Roditelji-i-djeca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214818"/>
            <a:ext cx="5348505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18418"/>
          </a:xfrm>
        </p:spPr>
        <p:txBody>
          <a:bodyPr>
            <a:normAutofit/>
          </a:bodyPr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Clr>
                <a:srgbClr val="FF7C80"/>
              </a:buClr>
              <a:buNone/>
            </a:pPr>
            <a:r>
              <a:rPr lang="hr-HR" dirty="0" smtClean="0"/>
              <a:t> Mladi bi se trebali savjetovati s roditeljima o svojim problemima.</a:t>
            </a:r>
          </a:p>
          <a:p>
            <a:pPr>
              <a:buClr>
                <a:srgbClr val="FF7C80"/>
              </a:buClr>
              <a:buNone/>
            </a:pPr>
            <a:r>
              <a:rPr lang="hr-HR" dirty="0" smtClean="0"/>
              <a:t>Trebali bi pronalaziti prave prijatelje koji će ih cijeniti onakvima kakvi jesu.</a:t>
            </a:r>
          </a:p>
          <a:p>
            <a:pPr>
              <a:buClr>
                <a:srgbClr val="FF7C80"/>
              </a:buClr>
              <a:buNone/>
            </a:pPr>
            <a:r>
              <a:rPr lang="hr-HR" dirty="0" smtClean="0"/>
              <a:t>Ne bi trebali ulaziti u loše društvo zbog posljedica.</a:t>
            </a:r>
          </a:p>
          <a:p>
            <a:pPr>
              <a:buClr>
                <a:srgbClr val="FF7C80"/>
              </a:buClr>
              <a:buNone/>
            </a:pPr>
            <a:r>
              <a:rPr lang="hr-HR" dirty="0" smtClean="0"/>
              <a:t>Trebali bi shvatiti da izgled ne čini ljude privlačnima. </a:t>
            </a:r>
          </a:p>
          <a:p>
            <a:pPr>
              <a:buClr>
                <a:srgbClr val="FF7C80"/>
              </a:buClr>
              <a:buNone/>
            </a:pPr>
            <a:endParaRPr lang="hr-HR" dirty="0" smtClean="0"/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endParaRPr lang="hr-HR" dirty="0"/>
          </a:p>
        </p:txBody>
      </p:sp>
      <p:pic>
        <p:nvPicPr>
          <p:cNvPr id="4" name="Slika 3" descr="youth-gro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429132"/>
            <a:ext cx="7643866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989856"/>
          </a:xfrm>
        </p:spPr>
        <p:txBody>
          <a:bodyPr>
            <a:normAutofit/>
          </a:bodyPr>
          <a:lstStyle/>
          <a:p>
            <a:r>
              <a:rPr lang="hr-HR" dirty="0" smtClean="0"/>
              <a:t>Literatura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/>
          </a:bodyPr>
          <a:lstStyle/>
          <a:p>
            <a:pPr>
              <a:buClr>
                <a:srgbClr val="FF7C80"/>
              </a:buClr>
              <a:buNone/>
            </a:pPr>
            <a:r>
              <a:rPr lang="hr-HR" dirty="0" smtClean="0"/>
              <a:t>Izvori: 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Banović, </a:t>
            </a:r>
            <a:r>
              <a:rPr lang="hr-HR" dirty="0" err="1" smtClean="0"/>
              <a:t>A.,Buljan</a:t>
            </a:r>
            <a:r>
              <a:rPr lang="hr-HR" dirty="0" smtClean="0"/>
              <a:t>, I., Petrač, T. (2009)Udžbenik biologije za osmi razred osnovne škole. Zagreb, Hrvatska: Profil.</a:t>
            </a:r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</a:t>
            </a:r>
            <a:r>
              <a:rPr lang="hr-HR" dirty="0" smtClean="0">
                <a:hlinkClick r:id="rId3"/>
              </a:rPr>
              <a:t>http://hr.wikipedia.org/</a:t>
            </a:r>
            <a:r>
              <a:rPr lang="hr-HR" dirty="0" err="1" smtClean="0">
                <a:hlinkClick r:id="rId3"/>
              </a:rPr>
              <a:t>wiki</a:t>
            </a:r>
            <a:r>
              <a:rPr lang="hr-HR" dirty="0" smtClean="0">
                <a:hlinkClick r:id="rId3"/>
              </a:rPr>
              <a:t>/Alkoholizam</a:t>
            </a:r>
            <a:endParaRPr lang="hr-HR" dirty="0" smtClean="0"/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>
                <a:hlinkClick r:id="rId4"/>
              </a:rPr>
              <a:t>http://hr.wikipedia.org/</a:t>
            </a:r>
            <a:r>
              <a:rPr lang="hr-HR" dirty="0" err="1" smtClean="0">
                <a:hlinkClick r:id="rId4"/>
              </a:rPr>
              <a:t>wiki</a:t>
            </a:r>
            <a:r>
              <a:rPr lang="hr-HR" dirty="0" smtClean="0">
                <a:hlinkClick r:id="rId4"/>
              </a:rPr>
              <a:t>/Pu%C5%A1enje#Posljedice_pu.C5.A1enja_na_organizam</a:t>
            </a:r>
            <a:endParaRPr lang="hr-HR" dirty="0" smtClean="0"/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>
                <a:hlinkClick r:id="rId5"/>
              </a:rPr>
              <a:t>http://www.unizd.hr/</a:t>
            </a:r>
            <a:r>
              <a:rPr lang="hr-HR" dirty="0" err="1" smtClean="0">
                <a:hlinkClick r:id="rId5"/>
              </a:rPr>
              <a:t>portals</a:t>
            </a:r>
            <a:r>
              <a:rPr lang="hr-HR" dirty="0" smtClean="0">
                <a:hlinkClick r:id="rId5"/>
              </a:rPr>
              <a:t>/27/pdf/letak_</a:t>
            </a:r>
            <a:r>
              <a:rPr lang="hr-HR" dirty="0" err="1" smtClean="0">
                <a:hlinkClick r:id="rId5"/>
              </a:rPr>
              <a:t>ovisnost.pdf</a:t>
            </a:r>
            <a:endParaRPr lang="hr-HR" dirty="0" smtClean="0"/>
          </a:p>
          <a:p>
            <a:pPr>
              <a:buClr>
                <a:srgbClr val="FF7C80"/>
              </a:buClr>
              <a:buFont typeface="Wingdings 2" pitchFamily="18" charset="2"/>
              <a:buChar char="ë"/>
            </a:pPr>
            <a:r>
              <a:rPr lang="hr-HR" dirty="0" smtClean="0"/>
              <a:t> http://bs.wikipedia.org/</a:t>
            </a:r>
            <a:r>
              <a:rPr lang="hr-HR" dirty="0" err="1" smtClean="0"/>
              <a:t>wiki</a:t>
            </a:r>
            <a:r>
              <a:rPr lang="hr-HR" dirty="0" smtClean="0"/>
              <a:t>/Droga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426</TotalTime>
  <Words>420</Words>
  <Application>Microsoft Macintosh PowerPoint</Application>
  <PresentationFormat>On-screen Show (4:3)</PresentationFormat>
  <Paragraphs>57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Tijek</vt:lpstr>
      <vt:lpstr>Problemi u odrastanju </vt:lpstr>
      <vt:lpstr>PowerPoint Presentation</vt:lpstr>
      <vt:lpstr>Privlačnost suprotnog spola</vt:lpstr>
      <vt:lpstr>Prijatelji</vt:lpstr>
      <vt:lpstr>Ovisnosti </vt:lpstr>
      <vt:lpstr>PowerPoint Presentation</vt:lpstr>
      <vt:lpstr>Sukobi s roditeljima</vt:lpstr>
      <vt:lpstr>Zaključak</vt:lpstr>
      <vt:lpstr>Literatura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Stjepan Dolić</dc:creator>
  <cp:lastModifiedBy>Renata Simunko</cp:lastModifiedBy>
  <cp:revision>38</cp:revision>
  <dcterms:created xsi:type="dcterms:W3CDTF">2013-11-03T16:42:38Z</dcterms:created>
  <dcterms:modified xsi:type="dcterms:W3CDTF">2014-02-05T13:25:34Z</dcterms:modified>
</cp:coreProperties>
</file>