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6858000" cy="9144000" type="screen4x3"/>
  <p:notesSz cx="6858000" cy="9144000"/>
  <p:defaultText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717" autoAdjust="0"/>
  </p:normalViewPr>
  <p:slideViewPr>
    <p:cSldViewPr>
      <p:cViewPr>
        <p:scale>
          <a:sx n="100" d="100"/>
          <a:sy n="100" d="100"/>
        </p:scale>
        <p:origin x="-1014" y="720"/>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r-H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ABBCF5-400B-4159-90A5-642826373972}" type="datetimeFigureOut">
              <a:rPr lang="hr-HR" smtClean="0"/>
              <a:t>30.8.2010.</a:t>
            </a:fld>
            <a:endParaRPr lang="hr-HR"/>
          </a:p>
        </p:txBody>
      </p:sp>
      <p:sp>
        <p:nvSpPr>
          <p:cNvPr id="4" name="Slide Image Placeholder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endParaRPr lang="hr-H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r-H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6A4AFD-1C9A-48C9-A6CE-AC1035993074}" type="slidenum">
              <a:rPr lang="hr-HR" smtClean="0"/>
              <a:t>‹#›</a:t>
            </a:fld>
            <a:endParaRPr lang="hr-H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hr-HR" dirty="0"/>
          </a:p>
        </p:txBody>
      </p:sp>
      <p:sp>
        <p:nvSpPr>
          <p:cNvPr id="4" name="Slide Number Placeholder 3"/>
          <p:cNvSpPr>
            <a:spLocks noGrp="1"/>
          </p:cNvSpPr>
          <p:nvPr>
            <p:ph type="sldNum" sz="quarter" idx="10"/>
          </p:nvPr>
        </p:nvSpPr>
        <p:spPr/>
        <p:txBody>
          <a:bodyPr/>
          <a:lstStyle/>
          <a:p>
            <a:fld id="{6396350F-BCC7-4070-B722-959AE589F3C5}" type="slidenum">
              <a:rPr lang="hr-HR" smtClean="0"/>
              <a:pPr/>
              <a:t>2</a:t>
            </a:fld>
            <a:endParaRPr lang="hr-H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hr-HR" dirty="0"/>
          </a:p>
        </p:txBody>
      </p:sp>
      <p:sp>
        <p:nvSpPr>
          <p:cNvPr id="4" name="Slide Number Placeholder 3"/>
          <p:cNvSpPr>
            <a:spLocks noGrp="1"/>
          </p:cNvSpPr>
          <p:nvPr>
            <p:ph type="sldNum" sz="quarter" idx="10"/>
          </p:nvPr>
        </p:nvSpPr>
        <p:spPr/>
        <p:txBody>
          <a:bodyPr/>
          <a:lstStyle/>
          <a:p>
            <a:fld id="{80F97D2A-37ED-42F5-90AD-0655C0F380E1}" type="slidenum">
              <a:rPr lang="hr-HR" smtClean="0"/>
              <a:pPr/>
              <a:t>27</a:t>
            </a:fld>
            <a:endParaRPr lang="hr-H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hr-HR" smtClean="0"/>
              <a:t>KA </a:t>
            </a:r>
            <a:endParaRPr lang="hr-HR"/>
          </a:p>
        </p:txBody>
      </p:sp>
      <p:sp>
        <p:nvSpPr>
          <p:cNvPr id="4" name="Slide Number Placeholder 3"/>
          <p:cNvSpPr>
            <a:spLocks noGrp="1"/>
          </p:cNvSpPr>
          <p:nvPr>
            <p:ph type="sldNum" sz="quarter" idx="10"/>
          </p:nvPr>
        </p:nvSpPr>
        <p:spPr/>
        <p:txBody>
          <a:bodyPr/>
          <a:lstStyle/>
          <a:p>
            <a:fld id="{1A182FD5-2A19-4B32-9E02-7E86E84CD963}" type="slidenum">
              <a:rPr lang="hr-HR" smtClean="0"/>
              <a:pPr/>
              <a:t>30</a:t>
            </a:fld>
            <a:endParaRPr lang="hr-H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US" smtClean="0"/>
              <a:t>Click to edit Master title style</a:t>
            </a:r>
            <a:endParaRPr lang="hr-HR"/>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hr-HR"/>
          </a:p>
        </p:txBody>
      </p:sp>
      <p:sp>
        <p:nvSpPr>
          <p:cNvPr id="4" name="Date Placeholder 3"/>
          <p:cNvSpPr>
            <a:spLocks noGrp="1"/>
          </p:cNvSpPr>
          <p:nvPr>
            <p:ph type="dt" sz="half" idx="10"/>
          </p:nvPr>
        </p:nvSpPr>
        <p:spPr/>
        <p:txBody>
          <a:bodyPr/>
          <a:lstStyle/>
          <a:p>
            <a:fld id="{62BF9279-7CD0-4F7C-A412-4F87CABBD2B8}" type="datetimeFigureOut">
              <a:rPr lang="sr-Latn-CS" smtClean="0"/>
              <a:pPr/>
              <a:t>30.8.2010</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4E115D91-B212-4467-81A4-05CC87A9614F}" type="slidenum">
              <a:rPr lang="hr-HR" smtClean="0"/>
              <a:pPr/>
              <a:t>‹#›</a:t>
            </a:fld>
            <a:endParaRPr lang="hr-H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10"/>
          </p:nvPr>
        </p:nvSpPr>
        <p:spPr/>
        <p:txBody>
          <a:bodyPr/>
          <a:lstStyle/>
          <a:p>
            <a:fld id="{62BF9279-7CD0-4F7C-A412-4F87CABBD2B8}" type="datetimeFigureOut">
              <a:rPr lang="sr-Latn-CS" smtClean="0"/>
              <a:pPr/>
              <a:t>30.8.2010</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4E115D91-B212-4467-81A4-05CC87A9614F}" type="slidenum">
              <a:rPr lang="hr-HR" smtClean="0"/>
              <a:pPr/>
              <a:t>‹#›</a:t>
            </a:fld>
            <a:endParaRPr lang="hr-H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29037" y="488951"/>
            <a:ext cx="1157288" cy="10401300"/>
          </a:xfrm>
        </p:spPr>
        <p:txBody>
          <a:bodyPr vert="eaVert"/>
          <a:lstStyle/>
          <a:p>
            <a:r>
              <a:rPr lang="en-US" smtClean="0"/>
              <a:t>Click to edit Master title style</a:t>
            </a:r>
            <a:endParaRPr lang="hr-HR"/>
          </a:p>
        </p:txBody>
      </p:sp>
      <p:sp>
        <p:nvSpPr>
          <p:cNvPr id="3" name="Vertical Text Placeholder 2"/>
          <p:cNvSpPr>
            <a:spLocks noGrp="1"/>
          </p:cNvSpPr>
          <p:nvPr>
            <p:ph type="body" orient="vert" idx="1"/>
          </p:nvPr>
        </p:nvSpPr>
        <p:spPr>
          <a:xfrm>
            <a:off x="257175" y="488951"/>
            <a:ext cx="3357563" cy="10401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10"/>
          </p:nvPr>
        </p:nvSpPr>
        <p:spPr/>
        <p:txBody>
          <a:bodyPr/>
          <a:lstStyle/>
          <a:p>
            <a:fld id="{62BF9279-7CD0-4F7C-A412-4F87CABBD2B8}" type="datetimeFigureOut">
              <a:rPr lang="sr-Latn-CS" smtClean="0"/>
              <a:pPr/>
              <a:t>30.8.2010</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4E115D91-B212-4467-81A4-05CC87A9614F}" type="slidenum">
              <a:rPr lang="hr-HR" smtClean="0"/>
              <a:pPr/>
              <a:t>‹#›</a:t>
            </a:fld>
            <a:endParaRPr lang="hr-H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10"/>
          </p:nvPr>
        </p:nvSpPr>
        <p:spPr/>
        <p:txBody>
          <a:bodyPr/>
          <a:lstStyle/>
          <a:p>
            <a:fld id="{62BF9279-7CD0-4F7C-A412-4F87CABBD2B8}" type="datetimeFigureOut">
              <a:rPr lang="sr-Latn-CS" smtClean="0"/>
              <a:pPr/>
              <a:t>30.8.2010</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4E115D91-B212-4467-81A4-05CC87A9614F}" type="slidenum">
              <a:rPr lang="hr-HR" smtClean="0"/>
              <a:pPr/>
              <a:t>‹#›</a:t>
            </a:fld>
            <a:endParaRPr lang="hr-H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smtClean="0"/>
              <a:t>Click to edit Master title style</a:t>
            </a:r>
            <a:endParaRPr lang="hr-HR"/>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BF9279-7CD0-4F7C-A412-4F87CABBD2B8}" type="datetimeFigureOut">
              <a:rPr lang="sr-Latn-CS" smtClean="0"/>
              <a:pPr/>
              <a:t>30.8.2010</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4E115D91-B212-4467-81A4-05CC87A9614F}" type="slidenum">
              <a:rPr lang="hr-HR" smtClean="0"/>
              <a:pPr/>
              <a:t>‹#›</a:t>
            </a:fld>
            <a:endParaRPr lang="hr-H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Content Placeholder 2"/>
          <p:cNvSpPr>
            <a:spLocks noGrp="1"/>
          </p:cNvSpPr>
          <p:nvPr>
            <p:ph sz="half" idx="1"/>
          </p:nvPr>
        </p:nvSpPr>
        <p:spPr>
          <a:xfrm>
            <a:off x="257175"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Content Placeholder 3"/>
          <p:cNvSpPr>
            <a:spLocks noGrp="1"/>
          </p:cNvSpPr>
          <p:nvPr>
            <p:ph sz="half" idx="2"/>
          </p:nvPr>
        </p:nvSpPr>
        <p:spPr>
          <a:xfrm>
            <a:off x="2628900"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Date Placeholder 4"/>
          <p:cNvSpPr>
            <a:spLocks noGrp="1"/>
          </p:cNvSpPr>
          <p:nvPr>
            <p:ph type="dt" sz="half" idx="10"/>
          </p:nvPr>
        </p:nvSpPr>
        <p:spPr/>
        <p:txBody>
          <a:bodyPr/>
          <a:lstStyle/>
          <a:p>
            <a:fld id="{62BF9279-7CD0-4F7C-A412-4F87CABBD2B8}" type="datetimeFigureOut">
              <a:rPr lang="sr-Latn-CS" smtClean="0"/>
              <a:pPr/>
              <a:t>30.8.2010</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4E115D91-B212-4467-81A4-05CC87A9614F}" type="slidenum">
              <a:rPr lang="hr-HR" smtClean="0"/>
              <a:pPr/>
              <a:t>‹#›</a:t>
            </a:fld>
            <a:endParaRPr lang="hr-H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524000"/>
          </a:xfrm>
        </p:spPr>
        <p:txBody>
          <a:bodyPr/>
          <a:lstStyle>
            <a:lvl1pPr>
              <a:defRPr/>
            </a:lvl1pPr>
          </a:lstStyle>
          <a:p>
            <a:r>
              <a:rPr lang="en-US" smtClean="0"/>
              <a:t>Click to edit Master title style</a:t>
            </a:r>
            <a:endParaRPr lang="hr-HR"/>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7" name="Date Placeholder 6"/>
          <p:cNvSpPr>
            <a:spLocks noGrp="1"/>
          </p:cNvSpPr>
          <p:nvPr>
            <p:ph type="dt" sz="half" idx="10"/>
          </p:nvPr>
        </p:nvSpPr>
        <p:spPr/>
        <p:txBody>
          <a:bodyPr/>
          <a:lstStyle/>
          <a:p>
            <a:fld id="{62BF9279-7CD0-4F7C-A412-4F87CABBD2B8}" type="datetimeFigureOut">
              <a:rPr lang="sr-Latn-CS" smtClean="0"/>
              <a:pPr/>
              <a:t>30.8.2010</a:t>
            </a:fld>
            <a:endParaRPr lang="hr-HR"/>
          </a:p>
        </p:txBody>
      </p:sp>
      <p:sp>
        <p:nvSpPr>
          <p:cNvPr id="8" name="Footer Placeholder 7"/>
          <p:cNvSpPr>
            <a:spLocks noGrp="1"/>
          </p:cNvSpPr>
          <p:nvPr>
            <p:ph type="ftr" sz="quarter" idx="11"/>
          </p:nvPr>
        </p:nvSpPr>
        <p:spPr/>
        <p:txBody>
          <a:bodyPr/>
          <a:lstStyle/>
          <a:p>
            <a:endParaRPr lang="hr-HR"/>
          </a:p>
        </p:txBody>
      </p:sp>
      <p:sp>
        <p:nvSpPr>
          <p:cNvPr id="9" name="Slide Number Placeholder 8"/>
          <p:cNvSpPr>
            <a:spLocks noGrp="1"/>
          </p:cNvSpPr>
          <p:nvPr>
            <p:ph type="sldNum" sz="quarter" idx="12"/>
          </p:nvPr>
        </p:nvSpPr>
        <p:spPr/>
        <p:txBody>
          <a:bodyPr/>
          <a:lstStyle/>
          <a:p>
            <a:fld id="{4E115D91-B212-4467-81A4-05CC87A9614F}" type="slidenum">
              <a:rPr lang="hr-HR" smtClean="0"/>
              <a:pPr/>
              <a:t>‹#›</a:t>
            </a:fld>
            <a:endParaRPr lang="hr-H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Date Placeholder 2"/>
          <p:cNvSpPr>
            <a:spLocks noGrp="1"/>
          </p:cNvSpPr>
          <p:nvPr>
            <p:ph type="dt" sz="half" idx="10"/>
          </p:nvPr>
        </p:nvSpPr>
        <p:spPr/>
        <p:txBody>
          <a:bodyPr/>
          <a:lstStyle/>
          <a:p>
            <a:fld id="{62BF9279-7CD0-4F7C-A412-4F87CABBD2B8}" type="datetimeFigureOut">
              <a:rPr lang="sr-Latn-CS" smtClean="0"/>
              <a:pPr/>
              <a:t>30.8.2010</a:t>
            </a:fld>
            <a:endParaRPr lang="hr-HR"/>
          </a:p>
        </p:txBody>
      </p:sp>
      <p:sp>
        <p:nvSpPr>
          <p:cNvPr id="4" name="Footer Placeholder 3"/>
          <p:cNvSpPr>
            <a:spLocks noGrp="1"/>
          </p:cNvSpPr>
          <p:nvPr>
            <p:ph type="ftr" sz="quarter" idx="11"/>
          </p:nvPr>
        </p:nvSpPr>
        <p:spPr/>
        <p:txBody>
          <a:bodyPr/>
          <a:lstStyle/>
          <a:p>
            <a:endParaRPr lang="hr-HR"/>
          </a:p>
        </p:txBody>
      </p:sp>
      <p:sp>
        <p:nvSpPr>
          <p:cNvPr id="5" name="Slide Number Placeholder 4"/>
          <p:cNvSpPr>
            <a:spLocks noGrp="1"/>
          </p:cNvSpPr>
          <p:nvPr>
            <p:ph type="sldNum" sz="quarter" idx="12"/>
          </p:nvPr>
        </p:nvSpPr>
        <p:spPr/>
        <p:txBody>
          <a:bodyPr/>
          <a:lstStyle/>
          <a:p>
            <a:fld id="{4E115D91-B212-4467-81A4-05CC87A9614F}" type="slidenum">
              <a:rPr lang="hr-HR" smtClean="0"/>
              <a:pPr/>
              <a:t>‹#›</a:t>
            </a:fld>
            <a:endParaRPr lang="hr-H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BF9279-7CD0-4F7C-A412-4F87CABBD2B8}" type="datetimeFigureOut">
              <a:rPr lang="sr-Latn-CS" smtClean="0"/>
              <a:pPr/>
              <a:t>30.8.2010</a:t>
            </a:fld>
            <a:endParaRPr lang="hr-HR"/>
          </a:p>
        </p:txBody>
      </p:sp>
      <p:sp>
        <p:nvSpPr>
          <p:cNvPr id="3" name="Footer Placeholder 2"/>
          <p:cNvSpPr>
            <a:spLocks noGrp="1"/>
          </p:cNvSpPr>
          <p:nvPr>
            <p:ph type="ftr" sz="quarter" idx="11"/>
          </p:nvPr>
        </p:nvSpPr>
        <p:spPr/>
        <p:txBody>
          <a:bodyPr/>
          <a:lstStyle/>
          <a:p>
            <a:endParaRPr lang="hr-HR"/>
          </a:p>
        </p:txBody>
      </p:sp>
      <p:sp>
        <p:nvSpPr>
          <p:cNvPr id="4" name="Slide Number Placeholder 3"/>
          <p:cNvSpPr>
            <a:spLocks noGrp="1"/>
          </p:cNvSpPr>
          <p:nvPr>
            <p:ph type="sldNum" sz="quarter" idx="12"/>
          </p:nvPr>
        </p:nvSpPr>
        <p:spPr/>
        <p:txBody>
          <a:bodyPr/>
          <a:lstStyle/>
          <a:p>
            <a:fld id="{4E115D91-B212-4467-81A4-05CC87A9614F}" type="slidenum">
              <a:rPr lang="hr-HR" smtClean="0"/>
              <a:pPr/>
              <a:t>‹#›</a:t>
            </a:fld>
            <a:endParaRPr lang="hr-H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smtClean="0"/>
              <a:t>Click to edit Master title style</a:t>
            </a:r>
            <a:endParaRPr lang="hr-HR"/>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BF9279-7CD0-4F7C-A412-4F87CABBD2B8}" type="datetimeFigureOut">
              <a:rPr lang="sr-Latn-CS" smtClean="0"/>
              <a:pPr/>
              <a:t>30.8.2010</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4E115D91-B212-4467-81A4-05CC87A9614F}" type="slidenum">
              <a:rPr lang="hr-HR" smtClean="0"/>
              <a:pPr/>
              <a:t>‹#›</a:t>
            </a:fld>
            <a:endParaRPr lang="hr-H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smtClean="0"/>
              <a:t>Click to edit Master title style</a:t>
            </a:r>
            <a:endParaRPr lang="hr-HR"/>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BF9279-7CD0-4F7C-A412-4F87CABBD2B8}" type="datetimeFigureOut">
              <a:rPr lang="sr-Latn-CS" smtClean="0"/>
              <a:pPr/>
              <a:t>30.8.2010</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4E115D91-B212-4467-81A4-05CC87A9614F}" type="slidenum">
              <a:rPr lang="hr-HR" smtClean="0"/>
              <a:pPr/>
              <a:t>‹#›</a:t>
            </a:fld>
            <a:endParaRPr lang="hr-H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smtClean="0"/>
              <a:t>Click to edit Master title style</a:t>
            </a:r>
            <a:endParaRPr lang="hr-HR"/>
          </a:p>
        </p:txBody>
      </p:sp>
      <p:sp>
        <p:nvSpPr>
          <p:cNvPr id="3" name="Text Placeholder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62BF9279-7CD0-4F7C-A412-4F87CABBD2B8}" type="datetimeFigureOut">
              <a:rPr lang="sr-Latn-CS" smtClean="0"/>
              <a:pPr/>
              <a:t>30.8.2010</a:t>
            </a:fld>
            <a:endParaRPr lang="hr-HR"/>
          </a:p>
        </p:txBody>
      </p:sp>
      <p:sp>
        <p:nvSpPr>
          <p:cNvPr id="5" name="Footer Placeholder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Slide Number Placeholder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4E115D91-B212-4467-81A4-05CC87A9614F}" type="slidenum">
              <a:rPr lang="hr-HR" smtClean="0"/>
              <a:pPr/>
              <a:t>‹#›</a:t>
            </a:fld>
            <a:endParaRPr lang="hr-H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60.jpeg"/><Relationship Id="rId3" Type="http://schemas.openxmlformats.org/officeDocument/2006/relationships/image" Target="../media/image50.jpeg"/><Relationship Id="rId7" Type="http://schemas.openxmlformats.org/officeDocument/2006/relationships/image" Target="../media/image54.jpeg"/><Relationship Id="rId12" Type="http://schemas.openxmlformats.org/officeDocument/2006/relationships/image" Target="../media/image59.jpeg"/><Relationship Id="rId2" Type="http://schemas.openxmlformats.org/officeDocument/2006/relationships/image" Target="../media/image49.jpeg"/><Relationship Id="rId1" Type="http://schemas.openxmlformats.org/officeDocument/2006/relationships/slideLayout" Target="../slideLayouts/slideLayout1.xml"/><Relationship Id="rId6" Type="http://schemas.openxmlformats.org/officeDocument/2006/relationships/image" Target="../media/image53.jpeg"/><Relationship Id="rId11" Type="http://schemas.openxmlformats.org/officeDocument/2006/relationships/image" Target="../media/image58.jpeg"/><Relationship Id="rId5" Type="http://schemas.openxmlformats.org/officeDocument/2006/relationships/image" Target="../media/image52.jpeg"/><Relationship Id="rId10" Type="http://schemas.openxmlformats.org/officeDocument/2006/relationships/image" Target="../media/image57.jpeg"/><Relationship Id="rId4" Type="http://schemas.openxmlformats.org/officeDocument/2006/relationships/image" Target="../media/image51.jpeg"/><Relationship Id="rId9" Type="http://schemas.openxmlformats.org/officeDocument/2006/relationships/image" Target="../media/image5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61.jpeg"/><Relationship Id="rId1" Type="http://schemas.openxmlformats.org/officeDocument/2006/relationships/slideLayout" Target="../slideLayouts/slideLayout1.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1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image" Target="../media/image69.jpeg"/><Relationship Id="rId1" Type="http://schemas.openxmlformats.org/officeDocument/2006/relationships/slideLayout" Target="../slideLayouts/slideLayout1.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 Id="rId9" Type="http://schemas.openxmlformats.org/officeDocument/2006/relationships/image" Target="../media/image76.jpeg"/></Relationships>
</file>

<file path=ppt/slides/_rels/slide15.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image" Target="../media/image77.jpeg"/><Relationship Id="rId1" Type="http://schemas.openxmlformats.org/officeDocument/2006/relationships/slideLayout" Target="../slideLayouts/slideLayout1.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16.xml.rels><?xml version="1.0" encoding="UTF-8" standalone="yes"?>
<Relationships xmlns="http://schemas.openxmlformats.org/package/2006/relationships"><Relationship Id="rId8" Type="http://schemas.openxmlformats.org/officeDocument/2006/relationships/image" Target="../media/image90.jpeg"/><Relationship Id="rId13" Type="http://schemas.openxmlformats.org/officeDocument/2006/relationships/image" Target="../media/image95.jpeg"/><Relationship Id="rId3" Type="http://schemas.openxmlformats.org/officeDocument/2006/relationships/image" Target="../media/image85.jpeg"/><Relationship Id="rId7" Type="http://schemas.openxmlformats.org/officeDocument/2006/relationships/image" Target="../media/image89.jpeg"/><Relationship Id="rId12" Type="http://schemas.openxmlformats.org/officeDocument/2006/relationships/image" Target="../media/image94.jpeg"/><Relationship Id="rId2" Type="http://schemas.openxmlformats.org/officeDocument/2006/relationships/image" Target="../media/image84.jpeg"/><Relationship Id="rId16" Type="http://schemas.openxmlformats.org/officeDocument/2006/relationships/image" Target="../media/image98.jpeg"/><Relationship Id="rId1" Type="http://schemas.openxmlformats.org/officeDocument/2006/relationships/slideLayout" Target="../slideLayouts/slideLayout1.xml"/><Relationship Id="rId6" Type="http://schemas.openxmlformats.org/officeDocument/2006/relationships/image" Target="../media/image88.jpeg"/><Relationship Id="rId11" Type="http://schemas.openxmlformats.org/officeDocument/2006/relationships/image" Target="../media/image93.jpeg"/><Relationship Id="rId5" Type="http://schemas.openxmlformats.org/officeDocument/2006/relationships/image" Target="../media/image87.jpeg"/><Relationship Id="rId15" Type="http://schemas.openxmlformats.org/officeDocument/2006/relationships/image" Target="../media/image97.jpeg"/><Relationship Id="rId10" Type="http://schemas.openxmlformats.org/officeDocument/2006/relationships/image" Target="../media/image92.jpeg"/><Relationship Id="rId4" Type="http://schemas.openxmlformats.org/officeDocument/2006/relationships/image" Target="../media/image86.jpeg"/><Relationship Id="rId9" Type="http://schemas.openxmlformats.org/officeDocument/2006/relationships/image" Target="../media/image91.jpeg"/><Relationship Id="rId14" Type="http://schemas.openxmlformats.org/officeDocument/2006/relationships/image" Target="../media/image96.jpeg"/></Relationships>
</file>

<file path=ppt/slides/_rels/slide17.xml.rels><?xml version="1.0" encoding="UTF-8" standalone="yes"?>
<Relationships xmlns="http://schemas.openxmlformats.org/package/2006/relationships"><Relationship Id="rId8" Type="http://schemas.openxmlformats.org/officeDocument/2006/relationships/image" Target="../media/image105.jpeg"/><Relationship Id="rId13" Type="http://schemas.openxmlformats.org/officeDocument/2006/relationships/image" Target="../media/image110.jpeg"/><Relationship Id="rId18" Type="http://schemas.openxmlformats.org/officeDocument/2006/relationships/image" Target="../media/image115.jpeg"/><Relationship Id="rId3" Type="http://schemas.openxmlformats.org/officeDocument/2006/relationships/image" Target="../media/image100.jpeg"/><Relationship Id="rId7" Type="http://schemas.openxmlformats.org/officeDocument/2006/relationships/image" Target="../media/image104.jpeg"/><Relationship Id="rId12" Type="http://schemas.openxmlformats.org/officeDocument/2006/relationships/image" Target="../media/image109.jpeg"/><Relationship Id="rId17" Type="http://schemas.openxmlformats.org/officeDocument/2006/relationships/image" Target="../media/image114.jpeg"/><Relationship Id="rId2" Type="http://schemas.openxmlformats.org/officeDocument/2006/relationships/image" Target="../media/image99.jpeg"/><Relationship Id="rId16" Type="http://schemas.openxmlformats.org/officeDocument/2006/relationships/image" Target="../media/image113.jpeg"/><Relationship Id="rId1" Type="http://schemas.openxmlformats.org/officeDocument/2006/relationships/slideLayout" Target="../slideLayouts/slideLayout1.xml"/><Relationship Id="rId6" Type="http://schemas.openxmlformats.org/officeDocument/2006/relationships/image" Target="../media/image103.jpeg"/><Relationship Id="rId11" Type="http://schemas.openxmlformats.org/officeDocument/2006/relationships/image" Target="../media/image108.jpeg"/><Relationship Id="rId5" Type="http://schemas.openxmlformats.org/officeDocument/2006/relationships/image" Target="../media/image102.jpeg"/><Relationship Id="rId15" Type="http://schemas.openxmlformats.org/officeDocument/2006/relationships/image" Target="../media/image112.jpeg"/><Relationship Id="rId10" Type="http://schemas.openxmlformats.org/officeDocument/2006/relationships/image" Target="../media/image107.jpeg"/><Relationship Id="rId4" Type="http://schemas.openxmlformats.org/officeDocument/2006/relationships/image" Target="../media/image101.jpeg"/><Relationship Id="rId9" Type="http://schemas.openxmlformats.org/officeDocument/2006/relationships/image" Target="../media/image106.jpeg"/><Relationship Id="rId14" Type="http://schemas.openxmlformats.org/officeDocument/2006/relationships/image" Target="../media/image111.jpeg"/></Relationships>
</file>

<file path=ppt/slides/_rels/slide18.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19.jpeg"/><Relationship Id="rId7" Type="http://schemas.openxmlformats.org/officeDocument/2006/relationships/image" Target="../media/image123.jpeg"/><Relationship Id="rId2" Type="http://schemas.openxmlformats.org/officeDocument/2006/relationships/image" Target="../media/image118.jpeg"/><Relationship Id="rId1" Type="http://schemas.openxmlformats.org/officeDocument/2006/relationships/slideLayout" Target="../slideLayouts/slideLayout1.xml"/><Relationship Id="rId6" Type="http://schemas.openxmlformats.org/officeDocument/2006/relationships/image" Target="../media/image122.jpeg"/><Relationship Id="rId5" Type="http://schemas.openxmlformats.org/officeDocument/2006/relationships/image" Target="../media/image121.jpeg"/><Relationship Id="rId10" Type="http://schemas.openxmlformats.org/officeDocument/2006/relationships/image" Target="../media/image126.jpeg"/><Relationship Id="rId4" Type="http://schemas.openxmlformats.org/officeDocument/2006/relationships/image" Target="../media/image120.jpeg"/><Relationship Id="rId9" Type="http://schemas.openxmlformats.org/officeDocument/2006/relationships/image" Target="../media/image125.jpeg"/></Relationships>
</file>

<file path=ppt/slides/_rels/slide21.xml.rels><?xml version="1.0" encoding="UTF-8" standalone="yes"?>
<Relationships xmlns="http://schemas.openxmlformats.org/package/2006/relationships"><Relationship Id="rId8" Type="http://schemas.openxmlformats.org/officeDocument/2006/relationships/image" Target="../media/image133.jpeg"/><Relationship Id="rId3" Type="http://schemas.openxmlformats.org/officeDocument/2006/relationships/image" Target="../media/image128.jpeg"/><Relationship Id="rId7" Type="http://schemas.openxmlformats.org/officeDocument/2006/relationships/image" Target="../media/image132.jpeg"/><Relationship Id="rId2" Type="http://schemas.openxmlformats.org/officeDocument/2006/relationships/image" Target="../media/image127.jpeg"/><Relationship Id="rId1" Type="http://schemas.openxmlformats.org/officeDocument/2006/relationships/slideLayout" Target="../slideLayouts/slideLayout1.xml"/><Relationship Id="rId6" Type="http://schemas.openxmlformats.org/officeDocument/2006/relationships/image" Target="../media/image131.jpeg"/><Relationship Id="rId5" Type="http://schemas.openxmlformats.org/officeDocument/2006/relationships/image" Target="../media/image130.jpeg"/><Relationship Id="rId10" Type="http://schemas.openxmlformats.org/officeDocument/2006/relationships/image" Target="../media/image135.jpeg"/><Relationship Id="rId4" Type="http://schemas.openxmlformats.org/officeDocument/2006/relationships/image" Target="../media/image129.jpeg"/><Relationship Id="rId9" Type="http://schemas.openxmlformats.org/officeDocument/2006/relationships/image" Target="../media/image134.jpeg"/></Relationships>
</file>

<file path=ppt/slides/_rels/slide22.xml.rels><?xml version="1.0" encoding="UTF-8" standalone="yes"?>
<Relationships xmlns="http://schemas.openxmlformats.org/package/2006/relationships"><Relationship Id="rId8" Type="http://schemas.openxmlformats.org/officeDocument/2006/relationships/image" Target="../media/image142.jpeg"/><Relationship Id="rId3" Type="http://schemas.openxmlformats.org/officeDocument/2006/relationships/image" Target="../media/image137.jpeg"/><Relationship Id="rId7" Type="http://schemas.openxmlformats.org/officeDocument/2006/relationships/image" Target="../media/image141.jpeg"/><Relationship Id="rId2" Type="http://schemas.openxmlformats.org/officeDocument/2006/relationships/image" Target="../media/image136.jpeg"/><Relationship Id="rId1" Type="http://schemas.openxmlformats.org/officeDocument/2006/relationships/slideLayout" Target="../slideLayouts/slideLayout1.xml"/><Relationship Id="rId6" Type="http://schemas.openxmlformats.org/officeDocument/2006/relationships/image" Target="../media/image140.jpeg"/><Relationship Id="rId5" Type="http://schemas.openxmlformats.org/officeDocument/2006/relationships/image" Target="../media/image139.jpeg"/><Relationship Id="rId10" Type="http://schemas.openxmlformats.org/officeDocument/2006/relationships/image" Target="../media/image144.jpeg"/><Relationship Id="rId4" Type="http://schemas.openxmlformats.org/officeDocument/2006/relationships/image" Target="../media/image138.jpeg"/><Relationship Id="rId9" Type="http://schemas.openxmlformats.org/officeDocument/2006/relationships/image" Target="../media/image143.jpeg"/></Relationships>
</file>

<file path=ppt/slides/_rels/slide23.xml.rels><?xml version="1.0" encoding="UTF-8" standalone="yes"?>
<Relationships xmlns="http://schemas.openxmlformats.org/package/2006/relationships"><Relationship Id="rId8" Type="http://schemas.openxmlformats.org/officeDocument/2006/relationships/image" Target="../media/image151.jpeg"/><Relationship Id="rId13" Type="http://schemas.openxmlformats.org/officeDocument/2006/relationships/image" Target="../media/image156.jpeg"/><Relationship Id="rId18" Type="http://schemas.openxmlformats.org/officeDocument/2006/relationships/image" Target="../media/image161.jpeg"/><Relationship Id="rId3" Type="http://schemas.openxmlformats.org/officeDocument/2006/relationships/image" Target="../media/image146.jpeg"/><Relationship Id="rId21" Type="http://schemas.openxmlformats.org/officeDocument/2006/relationships/image" Target="../media/image164.jpeg"/><Relationship Id="rId7" Type="http://schemas.openxmlformats.org/officeDocument/2006/relationships/image" Target="../media/image150.jpeg"/><Relationship Id="rId12" Type="http://schemas.openxmlformats.org/officeDocument/2006/relationships/image" Target="../media/image155.jpeg"/><Relationship Id="rId17" Type="http://schemas.openxmlformats.org/officeDocument/2006/relationships/image" Target="../media/image160.jpeg"/><Relationship Id="rId25" Type="http://schemas.openxmlformats.org/officeDocument/2006/relationships/image" Target="../media/image168.jpeg"/><Relationship Id="rId2" Type="http://schemas.openxmlformats.org/officeDocument/2006/relationships/image" Target="../media/image145.jpeg"/><Relationship Id="rId16" Type="http://schemas.openxmlformats.org/officeDocument/2006/relationships/image" Target="../media/image159.jpeg"/><Relationship Id="rId20" Type="http://schemas.openxmlformats.org/officeDocument/2006/relationships/image" Target="../media/image163.jpeg"/><Relationship Id="rId1" Type="http://schemas.openxmlformats.org/officeDocument/2006/relationships/slideLayout" Target="../slideLayouts/slideLayout1.xml"/><Relationship Id="rId6" Type="http://schemas.openxmlformats.org/officeDocument/2006/relationships/image" Target="../media/image149.jpeg"/><Relationship Id="rId11" Type="http://schemas.openxmlformats.org/officeDocument/2006/relationships/image" Target="../media/image154.jpeg"/><Relationship Id="rId24" Type="http://schemas.openxmlformats.org/officeDocument/2006/relationships/image" Target="../media/image167.jpeg"/><Relationship Id="rId5" Type="http://schemas.openxmlformats.org/officeDocument/2006/relationships/image" Target="../media/image148.jpeg"/><Relationship Id="rId15" Type="http://schemas.openxmlformats.org/officeDocument/2006/relationships/image" Target="../media/image158.jpeg"/><Relationship Id="rId23" Type="http://schemas.openxmlformats.org/officeDocument/2006/relationships/image" Target="../media/image166.jpeg"/><Relationship Id="rId10" Type="http://schemas.openxmlformats.org/officeDocument/2006/relationships/image" Target="../media/image153.jpeg"/><Relationship Id="rId19" Type="http://schemas.openxmlformats.org/officeDocument/2006/relationships/image" Target="../media/image162.jpeg"/><Relationship Id="rId4" Type="http://schemas.openxmlformats.org/officeDocument/2006/relationships/image" Target="../media/image147.jpeg"/><Relationship Id="rId9" Type="http://schemas.openxmlformats.org/officeDocument/2006/relationships/image" Target="../media/image152.jpeg"/><Relationship Id="rId14" Type="http://schemas.openxmlformats.org/officeDocument/2006/relationships/image" Target="../media/image157.jpeg"/><Relationship Id="rId22" Type="http://schemas.openxmlformats.org/officeDocument/2006/relationships/image" Target="../media/image165.jpeg"/></Relationships>
</file>

<file path=ppt/slides/_rels/slide24.xml.rels><?xml version="1.0" encoding="UTF-8" standalone="yes"?>
<Relationships xmlns="http://schemas.openxmlformats.org/package/2006/relationships"><Relationship Id="rId8" Type="http://schemas.openxmlformats.org/officeDocument/2006/relationships/image" Target="../media/image175.jpeg"/><Relationship Id="rId13" Type="http://schemas.openxmlformats.org/officeDocument/2006/relationships/image" Target="../media/image180.jpeg"/><Relationship Id="rId3" Type="http://schemas.openxmlformats.org/officeDocument/2006/relationships/image" Target="../media/image170.jpeg"/><Relationship Id="rId7" Type="http://schemas.openxmlformats.org/officeDocument/2006/relationships/image" Target="../media/image174.jpeg"/><Relationship Id="rId12" Type="http://schemas.openxmlformats.org/officeDocument/2006/relationships/image" Target="../media/image179.jpeg"/><Relationship Id="rId2" Type="http://schemas.openxmlformats.org/officeDocument/2006/relationships/image" Target="../media/image169.jpeg"/><Relationship Id="rId16" Type="http://schemas.openxmlformats.org/officeDocument/2006/relationships/image" Target="../media/image183.jpeg"/><Relationship Id="rId1" Type="http://schemas.openxmlformats.org/officeDocument/2006/relationships/slideLayout" Target="../slideLayouts/slideLayout1.xml"/><Relationship Id="rId6" Type="http://schemas.openxmlformats.org/officeDocument/2006/relationships/image" Target="../media/image173.jpeg"/><Relationship Id="rId11" Type="http://schemas.openxmlformats.org/officeDocument/2006/relationships/image" Target="../media/image178.jpeg"/><Relationship Id="rId5" Type="http://schemas.openxmlformats.org/officeDocument/2006/relationships/image" Target="../media/image172.jpeg"/><Relationship Id="rId15" Type="http://schemas.openxmlformats.org/officeDocument/2006/relationships/image" Target="../media/image182.jpeg"/><Relationship Id="rId10" Type="http://schemas.openxmlformats.org/officeDocument/2006/relationships/image" Target="../media/image177.jpeg"/><Relationship Id="rId4" Type="http://schemas.openxmlformats.org/officeDocument/2006/relationships/image" Target="../media/image171.jpeg"/><Relationship Id="rId9" Type="http://schemas.openxmlformats.org/officeDocument/2006/relationships/image" Target="../media/image176.jpeg"/><Relationship Id="rId14" Type="http://schemas.openxmlformats.org/officeDocument/2006/relationships/image" Target="../media/image181.jpeg"/></Relationships>
</file>

<file path=ppt/slides/_rels/slide25.xml.rels><?xml version="1.0" encoding="UTF-8" standalone="yes"?>
<Relationships xmlns="http://schemas.openxmlformats.org/package/2006/relationships"><Relationship Id="rId8" Type="http://schemas.openxmlformats.org/officeDocument/2006/relationships/image" Target="../media/image190.jpeg"/><Relationship Id="rId13" Type="http://schemas.openxmlformats.org/officeDocument/2006/relationships/image" Target="../media/image195.jpeg"/><Relationship Id="rId18" Type="http://schemas.openxmlformats.org/officeDocument/2006/relationships/image" Target="../media/image200.jpeg"/><Relationship Id="rId3" Type="http://schemas.openxmlformats.org/officeDocument/2006/relationships/image" Target="../media/image185.jpeg"/><Relationship Id="rId21" Type="http://schemas.openxmlformats.org/officeDocument/2006/relationships/image" Target="../media/image203.jpeg"/><Relationship Id="rId7" Type="http://schemas.openxmlformats.org/officeDocument/2006/relationships/image" Target="../media/image189.jpeg"/><Relationship Id="rId12" Type="http://schemas.openxmlformats.org/officeDocument/2006/relationships/image" Target="../media/image194.jpeg"/><Relationship Id="rId17" Type="http://schemas.openxmlformats.org/officeDocument/2006/relationships/image" Target="../media/image199.jpeg"/><Relationship Id="rId2" Type="http://schemas.openxmlformats.org/officeDocument/2006/relationships/image" Target="../media/image184.jpeg"/><Relationship Id="rId16" Type="http://schemas.openxmlformats.org/officeDocument/2006/relationships/image" Target="../media/image198.jpeg"/><Relationship Id="rId20" Type="http://schemas.openxmlformats.org/officeDocument/2006/relationships/image" Target="../media/image202.jpeg"/><Relationship Id="rId1" Type="http://schemas.openxmlformats.org/officeDocument/2006/relationships/slideLayout" Target="../slideLayouts/slideLayout1.xml"/><Relationship Id="rId6" Type="http://schemas.openxmlformats.org/officeDocument/2006/relationships/image" Target="../media/image188.jpeg"/><Relationship Id="rId11" Type="http://schemas.openxmlformats.org/officeDocument/2006/relationships/image" Target="../media/image193.jpeg"/><Relationship Id="rId5" Type="http://schemas.openxmlformats.org/officeDocument/2006/relationships/image" Target="../media/image187.jpeg"/><Relationship Id="rId15" Type="http://schemas.openxmlformats.org/officeDocument/2006/relationships/image" Target="../media/image197.jpeg"/><Relationship Id="rId23" Type="http://schemas.openxmlformats.org/officeDocument/2006/relationships/image" Target="../media/image205.jpeg"/><Relationship Id="rId10" Type="http://schemas.openxmlformats.org/officeDocument/2006/relationships/image" Target="../media/image192.jpeg"/><Relationship Id="rId19" Type="http://schemas.openxmlformats.org/officeDocument/2006/relationships/image" Target="../media/image201.jpeg"/><Relationship Id="rId4" Type="http://schemas.openxmlformats.org/officeDocument/2006/relationships/image" Target="../media/image186.jpeg"/><Relationship Id="rId9" Type="http://schemas.openxmlformats.org/officeDocument/2006/relationships/image" Target="../media/image191.jpeg"/><Relationship Id="rId14" Type="http://schemas.openxmlformats.org/officeDocument/2006/relationships/image" Target="../media/image196.jpeg"/><Relationship Id="rId22" Type="http://schemas.openxmlformats.org/officeDocument/2006/relationships/image" Target="../media/image204.jpeg"/></Relationships>
</file>

<file path=ppt/slides/_rels/slide26.xml.rels><?xml version="1.0" encoding="UTF-8" standalone="yes"?>
<Relationships xmlns="http://schemas.openxmlformats.org/package/2006/relationships"><Relationship Id="rId8" Type="http://schemas.openxmlformats.org/officeDocument/2006/relationships/image" Target="../media/image212.jpeg"/><Relationship Id="rId13" Type="http://schemas.openxmlformats.org/officeDocument/2006/relationships/image" Target="../media/image217.jpeg"/><Relationship Id="rId3" Type="http://schemas.openxmlformats.org/officeDocument/2006/relationships/image" Target="../media/image207.jpeg"/><Relationship Id="rId7" Type="http://schemas.openxmlformats.org/officeDocument/2006/relationships/image" Target="../media/image211.jpeg"/><Relationship Id="rId12" Type="http://schemas.openxmlformats.org/officeDocument/2006/relationships/image" Target="../media/image216.jpeg"/><Relationship Id="rId2" Type="http://schemas.openxmlformats.org/officeDocument/2006/relationships/image" Target="../media/image206.jpeg"/><Relationship Id="rId1" Type="http://schemas.openxmlformats.org/officeDocument/2006/relationships/slideLayout" Target="../slideLayouts/slideLayout1.xml"/><Relationship Id="rId6" Type="http://schemas.openxmlformats.org/officeDocument/2006/relationships/image" Target="../media/image210.jpeg"/><Relationship Id="rId11" Type="http://schemas.openxmlformats.org/officeDocument/2006/relationships/image" Target="../media/image215.jpeg"/><Relationship Id="rId5" Type="http://schemas.openxmlformats.org/officeDocument/2006/relationships/image" Target="../media/image209.jpeg"/><Relationship Id="rId15" Type="http://schemas.openxmlformats.org/officeDocument/2006/relationships/image" Target="../media/image219.jpeg"/><Relationship Id="rId10" Type="http://schemas.openxmlformats.org/officeDocument/2006/relationships/image" Target="../media/image214.jpeg"/><Relationship Id="rId4" Type="http://schemas.openxmlformats.org/officeDocument/2006/relationships/image" Target="../media/image208.jpeg"/><Relationship Id="rId9" Type="http://schemas.openxmlformats.org/officeDocument/2006/relationships/image" Target="../media/image213.jpeg"/><Relationship Id="rId14" Type="http://schemas.openxmlformats.org/officeDocument/2006/relationships/image" Target="../media/image218.jpeg"/></Relationships>
</file>

<file path=ppt/slides/_rels/slide27.xml.rels><?xml version="1.0" encoding="UTF-8" standalone="yes"?>
<Relationships xmlns="http://schemas.openxmlformats.org/package/2006/relationships"><Relationship Id="rId8" Type="http://schemas.openxmlformats.org/officeDocument/2006/relationships/image" Target="../media/image225.jpeg"/><Relationship Id="rId3" Type="http://schemas.openxmlformats.org/officeDocument/2006/relationships/image" Target="../media/image220.jpeg"/><Relationship Id="rId7" Type="http://schemas.openxmlformats.org/officeDocument/2006/relationships/image" Target="../media/image224.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23.jpeg"/><Relationship Id="rId5" Type="http://schemas.openxmlformats.org/officeDocument/2006/relationships/image" Target="../media/image222.jpeg"/><Relationship Id="rId10" Type="http://schemas.openxmlformats.org/officeDocument/2006/relationships/image" Target="../media/image227.jpeg"/><Relationship Id="rId4" Type="http://schemas.openxmlformats.org/officeDocument/2006/relationships/image" Target="../media/image221.jpeg"/><Relationship Id="rId9" Type="http://schemas.openxmlformats.org/officeDocument/2006/relationships/image" Target="../media/image226.jpeg"/></Relationships>
</file>

<file path=ppt/slides/_rels/slide28.xml.rels><?xml version="1.0" encoding="UTF-8" standalone="yes"?>
<Relationships xmlns="http://schemas.openxmlformats.org/package/2006/relationships"><Relationship Id="rId8" Type="http://schemas.openxmlformats.org/officeDocument/2006/relationships/image" Target="../media/image234.jpeg"/><Relationship Id="rId13" Type="http://schemas.openxmlformats.org/officeDocument/2006/relationships/image" Target="../media/image239.jpeg"/><Relationship Id="rId3" Type="http://schemas.openxmlformats.org/officeDocument/2006/relationships/image" Target="../media/image229.jpeg"/><Relationship Id="rId7" Type="http://schemas.openxmlformats.org/officeDocument/2006/relationships/image" Target="../media/image233.jpeg"/><Relationship Id="rId12" Type="http://schemas.openxmlformats.org/officeDocument/2006/relationships/image" Target="../media/image238.jpeg"/><Relationship Id="rId2" Type="http://schemas.openxmlformats.org/officeDocument/2006/relationships/image" Target="../media/image228.jpeg"/><Relationship Id="rId16" Type="http://schemas.openxmlformats.org/officeDocument/2006/relationships/image" Target="../media/image242.jpeg"/><Relationship Id="rId1" Type="http://schemas.openxmlformats.org/officeDocument/2006/relationships/slideLayout" Target="../slideLayouts/slideLayout1.xml"/><Relationship Id="rId6" Type="http://schemas.openxmlformats.org/officeDocument/2006/relationships/image" Target="../media/image232.jpeg"/><Relationship Id="rId11" Type="http://schemas.openxmlformats.org/officeDocument/2006/relationships/image" Target="../media/image237.jpeg"/><Relationship Id="rId5" Type="http://schemas.openxmlformats.org/officeDocument/2006/relationships/image" Target="../media/image231.jpeg"/><Relationship Id="rId15" Type="http://schemas.openxmlformats.org/officeDocument/2006/relationships/image" Target="../media/image241.jpeg"/><Relationship Id="rId10" Type="http://schemas.openxmlformats.org/officeDocument/2006/relationships/image" Target="../media/image236.jpeg"/><Relationship Id="rId4" Type="http://schemas.openxmlformats.org/officeDocument/2006/relationships/image" Target="../media/image230.jpeg"/><Relationship Id="rId9" Type="http://schemas.openxmlformats.org/officeDocument/2006/relationships/image" Target="../media/image235.jpeg"/><Relationship Id="rId14" Type="http://schemas.openxmlformats.org/officeDocument/2006/relationships/image" Target="../media/image240.jpeg"/></Relationships>
</file>

<file path=ppt/slides/_rels/slide29.xml.rels><?xml version="1.0" encoding="UTF-8" standalone="yes"?>
<Relationships xmlns="http://schemas.openxmlformats.org/package/2006/relationships"><Relationship Id="rId8" Type="http://schemas.openxmlformats.org/officeDocument/2006/relationships/image" Target="../media/image249.jpeg"/><Relationship Id="rId13" Type="http://schemas.openxmlformats.org/officeDocument/2006/relationships/image" Target="../media/image254.jpeg"/><Relationship Id="rId18" Type="http://schemas.openxmlformats.org/officeDocument/2006/relationships/image" Target="../media/image259.jpeg"/><Relationship Id="rId3" Type="http://schemas.openxmlformats.org/officeDocument/2006/relationships/image" Target="../media/image244.jpeg"/><Relationship Id="rId7" Type="http://schemas.openxmlformats.org/officeDocument/2006/relationships/image" Target="../media/image248.jpeg"/><Relationship Id="rId12" Type="http://schemas.openxmlformats.org/officeDocument/2006/relationships/image" Target="../media/image253.jpeg"/><Relationship Id="rId17" Type="http://schemas.openxmlformats.org/officeDocument/2006/relationships/image" Target="../media/image258.jpeg"/><Relationship Id="rId2" Type="http://schemas.openxmlformats.org/officeDocument/2006/relationships/image" Target="../media/image243.jpeg"/><Relationship Id="rId16" Type="http://schemas.openxmlformats.org/officeDocument/2006/relationships/image" Target="../media/image257.jpeg"/><Relationship Id="rId1" Type="http://schemas.openxmlformats.org/officeDocument/2006/relationships/slideLayout" Target="../slideLayouts/slideLayout1.xml"/><Relationship Id="rId6" Type="http://schemas.openxmlformats.org/officeDocument/2006/relationships/image" Target="../media/image247.jpeg"/><Relationship Id="rId11" Type="http://schemas.openxmlformats.org/officeDocument/2006/relationships/image" Target="../media/image252.jpeg"/><Relationship Id="rId5" Type="http://schemas.openxmlformats.org/officeDocument/2006/relationships/image" Target="../media/image246.jpeg"/><Relationship Id="rId15" Type="http://schemas.openxmlformats.org/officeDocument/2006/relationships/image" Target="../media/image256.jpeg"/><Relationship Id="rId10" Type="http://schemas.openxmlformats.org/officeDocument/2006/relationships/image" Target="../media/image251.jpeg"/><Relationship Id="rId4" Type="http://schemas.openxmlformats.org/officeDocument/2006/relationships/image" Target="../media/image245.jpeg"/><Relationship Id="rId9" Type="http://schemas.openxmlformats.org/officeDocument/2006/relationships/image" Target="../media/image250.jpeg"/><Relationship Id="rId14" Type="http://schemas.openxmlformats.org/officeDocument/2006/relationships/image" Target="../media/image255.jpeg"/></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265.jpeg"/><Relationship Id="rId13" Type="http://schemas.openxmlformats.org/officeDocument/2006/relationships/image" Target="../media/image270.jpeg"/><Relationship Id="rId3" Type="http://schemas.openxmlformats.org/officeDocument/2006/relationships/image" Target="../media/image260.jpeg"/><Relationship Id="rId7" Type="http://schemas.openxmlformats.org/officeDocument/2006/relationships/image" Target="../media/image264.jpeg"/><Relationship Id="rId12" Type="http://schemas.openxmlformats.org/officeDocument/2006/relationships/image" Target="../media/image269.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63.jpeg"/><Relationship Id="rId11" Type="http://schemas.openxmlformats.org/officeDocument/2006/relationships/image" Target="../media/image268.jpeg"/><Relationship Id="rId5" Type="http://schemas.openxmlformats.org/officeDocument/2006/relationships/image" Target="../media/image262.jpeg"/><Relationship Id="rId10" Type="http://schemas.openxmlformats.org/officeDocument/2006/relationships/image" Target="../media/image267.emf"/><Relationship Id="rId4" Type="http://schemas.openxmlformats.org/officeDocument/2006/relationships/image" Target="../media/image261.jpeg"/><Relationship Id="rId9" Type="http://schemas.openxmlformats.org/officeDocument/2006/relationships/image" Target="../media/image266.jpeg"/><Relationship Id="rId14" Type="http://schemas.openxmlformats.org/officeDocument/2006/relationships/image" Target="../media/image271.jpeg"/></Relationships>
</file>

<file path=ppt/slides/_rels/slide31.xml.rels><?xml version="1.0" encoding="UTF-8" standalone="yes"?>
<Relationships xmlns="http://schemas.openxmlformats.org/package/2006/relationships"><Relationship Id="rId8" Type="http://schemas.openxmlformats.org/officeDocument/2006/relationships/image" Target="../media/image278.jpeg"/><Relationship Id="rId13" Type="http://schemas.openxmlformats.org/officeDocument/2006/relationships/image" Target="../media/image283.jpeg"/><Relationship Id="rId18" Type="http://schemas.openxmlformats.org/officeDocument/2006/relationships/image" Target="../media/image288.jpeg"/><Relationship Id="rId3" Type="http://schemas.openxmlformats.org/officeDocument/2006/relationships/image" Target="../media/image273.jpeg"/><Relationship Id="rId21" Type="http://schemas.openxmlformats.org/officeDocument/2006/relationships/image" Target="../media/image291.jpeg"/><Relationship Id="rId7" Type="http://schemas.openxmlformats.org/officeDocument/2006/relationships/image" Target="../media/image277.jpeg"/><Relationship Id="rId12" Type="http://schemas.openxmlformats.org/officeDocument/2006/relationships/image" Target="../media/image282.jpeg"/><Relationship Id="rId17" Type="http://schemas.openxmlformats.org/officeDocument/2006/relationships/image" Target="../media/image287.jpeg"/><Relationship Id="rId2" Type="http://schemas.openxmlformats.org/officeDocument/2006/relationships/image" Target="../media/image272.jpeg"/><Relationship Id="rId16" Type="http://schemas.openxmlformats.org/officeDocument/2006/relationships/image" Target="../media/image286.jpeg"/><Relationship Id="rId20" Type="http://schemas.openxmlformats.org/officeDocument/2006/relationships/image" Target="../media/image290.jpeg"/><Relationship Id="rId1" Type="http://schemas.openxmlformats.org/officeDocument/2006/relationships/slideLayout" Target="../slideLayouts/slideLayout1.xml"/><Relationship Id="rId6" Type="http://schemas.openxmlformats.org/officeDocument/2006/relationships/image" Target="../media/image276.jpeg"/><Relationship Id="rId11" Type="http://schemas.openxmlformats.org/officeDocument/2006/relationships/image" Target="../media/image281.jpeg"/><Relationship Id="rId5" Type="http://schemas.openxmlformats.org/officeDocument/2006/relationships/image" Target="../media/image275.jpeg"/><Relationship Id="rId15" Type="http://schemas.openxmlformats.org/officeDocument/2006/relationships/image" Target="../media/image285.jpeg"/><Relationship Id="rId23" Type="http://schemas.openxmlformats.org/officeDocument/2006/relationships/image" Target="../media/image293.jpeg"/><Relationship Id="rId10" Type="http://schemas.openxmlformats.org/officeDocument/2006/relationships/image" Target="../media/image280.jpeg"/><Relationship Id="rId19" Type="http://schemas.openxmlformats.org/officeDocument/2006/relationships/image" Target="../media/image289.jpeg"/><Relationship Id="rId4" Type="http://schemas.openxmlformats.org/officeDocument/2006/relationships/image" Target="../media/image274.jpeg"/><Relationship Id="rId9" Type="http://schemas.openxmlformats.org/officeDocument/2006/relationships/image" Target="../media/image279.jpeg"/><Relationship Id="rId14" Type="http://schemas.openxmlformats.org/officeDocument/2006/relationships/image" Target="../media/image284.jpeg"/><Relationship Id="rId22" Type="http://schemas.openxmlformats.org/officeDocument/2006/relationships/image" Target="../media/image292.jpeg"/></Relationships>
</file>

<file path=ppt/slides/_rels/slide32.xml.rels><?xml version="1.0" encoding="UTF-8" standalone="yes"?>
<Relationships xmlns="http://schemas.openxmlformats.org/package/2006/relationships"><Relationship Id="rId8" Type="http://schemas.openxmlformats.org/officeDocument/2006/relationships/image" Target="../media/image300.jpeg"/><Relationship Id="rId13" Type="http://schemas.openxmlformats.org/officeDocument/2006/relationships/image" Target="../media/image305.jpeg"/><Relationship Id="rId3" Type="http://schemas.openxmlformats.org/officeDocument/2006/relationships/image" Target="../media/image295.jpeg"/><Relationship Id="rId7" Type="http://schemas.openxmlformats.org/officeDocument/2006/relationships/image" Target="../media/image299.jpeg"/><Relationship Id="rId12" Type="http://schemas.openxmlformats.org/officeDocument/2006/relationships/image" Target="../media/image304.jpeg"/><Relationship Id="rId2" Type="http://schemas.openxmlformats.org/officeDocument/2006/relationships/image" Target="../media/image294.jpeg"/><Relationship Id="rId1" Type="http://schemas.openxmlformats.org/officeDocument/2006/relationships/slideLayout" Target="../slideLayouts/slideLayout1.xml"/><Relationship Id="rId6" Type="http://schemas.openxmlformats.org/officeDocument/2006/relationships/image" Target="../media/image298.jpeg"/><Relationship Id="rId11" Type="http://schemas.openxmlformats.org/officeDocument/2006/relationships/image" Target="../media/image303.jpeg"/><Relationship Id="rId5" Type="http://schemas.openxmlformats.org/officeDocument/2006/relationships/image" Target="../media/image297.jpeg"/><Relationship Id="rId10" Type="http://schemas.openxmlformats.org/officeDocument/2006/relationships/image" Target="../media/image302.jpeg"/><Relationship Id="rId4" Type="http://schemas.openxmlformats.org/officeDocument/2006/relationships/image" Target="../media/image296.jpeg"/><Relationship Id="rId9" Type="http://schemas.openxmlformats.org/officeDocument/2006/relationships/image" Target="../media/image301.jpeg"/></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s>
</file>

<file path=ppt/slides/_rels/slide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1.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slides/_rels/slide8.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43.jpeg"/><Relationship Id="rId10" Type="http://schemas.openxmlformats.org/officeDocument/2006/relationships/image" Target="../media/image48.jpeg"/><Relationship Id="rId4" Type="http://schemas.openxmlformats.org/officeDocument/2006/relationships/image" Target="../media/image42.jpeg"/><Relationship Id="rId9" Type="http://schemas.openxmlformats.org/officeDocument/2006/relationships/image" Target="../media/image4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hr-HR" dirty="0"/>
          </a:p>
        </p:txBody>
      </p:sp>
      <p:sp>
        <p:nvSpPr>
          <p:cNvPr id="3" name="Subtitle 2"/>
          <p:cNvSpPr>
            <a:spLocks noGrp="1"/>
          </p:cNvSpPr>
          <p:nvPr>
            <p:ph type="subTitle" idx="1"/>
          </p:nvPr>
        </p:nvSpPr>
        <p:spPr/>
        <p:txBody>
          <a:bodyPr/>
          <a:lstStyle/>
          <a:p>
            <a:endParaRPr lang="hr-HR" dirty="0"/>
          </a:p>
        </p:txBody>
      </p:sp>
      <p:pic>
        <p:nvPicPr>
          <p:cNvPr id="7" name="Picture 6" descr="P3120065.JPG"/>
          <p:cNvPicPr>
            <a:picLocks noChangeAspect="1"/>
          </p:cNvPicPr>
          <p:nvPr/>
        </p:nvPicPr>
        <p:blipFill>
          <a:blip r:embed="rId2" cstate="print"/>
          <a:srcRect b="18056"/>
          <a:stretch>
            <a:fillRect/>
          </a:stretch>
        </p:blipFill>
        <p:spPr>
          <a:xfrm>
            <a:off x="0" y="0"/>
            <a:ext cx="6858000" cy="4214810"/>
          </a:xfrm>
          <a:prstGeom prst="rect">
            <a:avLst/>
          </a:prstGeom>
        </p:spPr>
      </p:pic>
      <p:pic>
        <p:nvPicPr>
          <p:cNvPr id="8" name="Picture 2" descr="C:\Documents and Settings\Administrator\Desktop\Novinari\slike\DSC_1557.JPG"/>
          <p:cNvPicPr>
            <a:picLocks noChangeAspect="1" noChangeArrowheads="1"/>
          </p:cNvPicPr>
          <p:nvPr/>
        </p:nvPicPr>
        <p:blipFill>
          <a:blip r:embed="rId3" cstate="print"/>
          <a:srcRect/>
          <a:stretch>
            <a:fillRect/>
          </a:stretch>
        </p:blipFill>
        <p:spPr bwMode="auto">
          <a:xfrm>
            <a:off x="0" y="3929057"/>
            <a:ext cx="6858000" cy="5214943"/>
          </a:xfrm>
          <a:prstGeom prst="rect">
            <a:avLst/>
          </a:prstGeom>
          <a:noFill/>
        </p:spPr>
      </p:pic>
      <p:sp>
        <p:nvSpPr>
          <p:cNvPr id="9" name="Rectangle 8"/>
          <p:cNvSpPr/>
          <p:nvPr/>
        </p:nvSpPr>
        <p:spPr>
          <a:xfrm>
            <a:off x="-285776" y="428596"/>
            <a:ext cx="7429528" cy="1015663"/>
          </a:xfrm>
          <a:prstGeom prst="rect">
            <a:avLst/>
          </a:prstGeom>
          <a:noFill/>
        </p:spPr>
        <p:txBody>
          <a:bodyPr wrap="square" lIns="91440" tIns="45720" rIns="91440" bIns="45720">
            <a:spAutoFit/>
          </a:bodyPr>
          <a:lstStyle/>
          <a:p>
            <a:pPr algn="ctr"/>
            <a:r>
              <a:rPr lang="hr-HR" sz="6000" b="1" cap="none" spc="0" dirty="0" smtClean="0">
                <a:ln w="17780" cmpd="sng">
                  <a:solidFill>
                    <a:srgbClr val="FFFFFF"/>
                  </a:solidFill>
                  <a:prstDash val="solid"/>
                  <a:miter lim="800000"/>
                </a:ln>
                <a:solidFill>
                  <a:schemeClr val="bg1"/>
                </a:solidFill>
                <a:effectLst>
                  <a:outerShdw blurRad="50800" algn="tl" rotWithShape="0">
                    <a:srgbClr val="000000"/>
                  </a:outerShdw>
                </a:effectLst>
                <a:latin typeface="Algerian" pitchFamily="82" charset="0"/>
              </a:rPr>
              <a:t>Vrtuljak rijeČi</a:t>
            </a:r>
            <a:endParaRPr lang="en-US" sz="6000" b="1" cap="none" spc="0" dirty="0">
              <a:ln w="17780" cmpd="sng">
                <a:solidFill>
                  <a:srgbClr val="FFFFFF"/>
                </a:solidFill>
                <a:prstDash val="solid"/>
                <a:miter lim="800000"/>
              </a:ln>
              <a:solidFill>
                <a:schemeClr val="bg1"/>
              </a:solidFill>
              <a:effectLst>
                <a:outerShdw blurRad="50800" algn="tl" rotWithShape="0">
                  <a:srgbClr val="000000"/>
                </a:outerShdw>
              </a:effectLst>
              <a:latin typeface="Algerian" pitchFamily="82" charset="0"/>
            </a:endParaRPr>
          </a:p>
        </p:txBody>
      </p:sp>
      <p:sp>
        <p:nvSpPr>
          <p:cNvPr id="10" name="TextBox 9"/>
          <p:cNvSpPr txBox="1"/>
          <p:nvPr/>
        </p:nvSpPr>
        <p:spPr>
          <a:xfrm>
            <a:off x="0" y="1285852"/>
            <a:ext cx="6858000" cy="353943"/>
          </a:xfrm>
          <a:prstGeom prst="rect">
            <a:avLst/>
          </a:prstGeom>
          <a:noFill/>
        </p:spPr>
        <p:txBody>
          <a:bodyPr wrap="square" rtlCol="0">
            <a:spAutoFit/>
          </a:bodyPr>
          <a:lstStyle/>
          <a:p>
            <a:r>
              <a:rPr lang="hr-HR" sz="1700" b="1" dirty="0" smtClean="0">
                <a:solidFill>
                  <a:schemeClr val="bg1"/>
                </a:solidFill>
                <a:latin typeface="Algerian" pitchFamily="82" charset="0"/>
              </a:rPr>
              <a:t>List uČenika OŠ Viktorovac, Sisak, broj 14, svibanj 2010.</a:t>
            </a:r>
            <a:endParaRPr lang="hr-HR" sz="1700" b="1" dirty="0">
              <a:solidFill>
                <a:schemeClr val="bg1"/>
              </a:solidFill>
              <a:latin typeface="Algerian" pitchFamily="82" charset="0"/>
            </a:endParaRPr>
          </a:p>
        </p:txBody>
      </p:sp>
      <p:sp>
        <p:nvSpPr>
          <p:cNvPr id="12" name="Rectangle 11"/>
          <p:cNvSpPr/>
          <p:nvPr/>
        </p:nvSpPr>
        <p:spPr>
          <a:xfrm>
            <a:off x="0" y="8643966"/>
            <a:ext cx="6858000" cy="338554"/>
          </a:xfrm>
          <a:prstGeom prst="rect">
            <a:avLst/>
          </a:prstGeom>
          <a:solidFill>
            <a:schemeClr val="bg1"/>
          </a:solidFill>
        </p:spPr>
        <p:txBody>
          <a:bodyPr wrap="square" lIns="91440" tIns="45720" rIns="91440" bIns="45720">
            <a:spAutoFit/>
          </a:bodyPr>
          <a:lstStyle/>
          <a:p>
            <a:pPr algn="ctr"/>
            <a:r>
              <a:rPr lang="hr-HR" sz="1600" b="1" dirty="0" smtClean="0"/>
              <a:t>Učenici 4.a razreda na kavi s bivšim predsjednikom Stjepanom Mesićem.</a:t>
            </a:r>
            <a:endParaRPr lang="hr-HR" sz="16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A160152.JPG"/>
          <p:cNvPicPr>
            <a:picLocks noChangeAspect="1"/>
          </p:cNvPicPr>
          <p:nvPr/>
        </p:nvPicPr>
        <p:blipFill>
          <a:blip r:embed="rId2" cstate="print"/>
          <a:stretch>
            <a:fillRect/>
          </a:stretch>
        </p:blipFill>
        <p:spPr>
          <a:xfrm>
            <a:off x="0" y="5143504"/>
            <a:ext cx="2643182" cy="1982387"/>
          </a:xfrm>
          <a:prstGeom prst="rect">
            <a:avLst/>
          </a:prstGeom>
        </p:spPr>
      </p:pic>
      <p:pic>
        <p:nvPicPr>
          <p:cNvPr id="9" name="Picture 8" descr="PA160160.JPG"/>
          <p:cNvPicPr>
            <a:picLocks noChangeAspect="1"/>
          </p:cNvPicPr>
          <p:nvPr/>
        </p:nvPicPr>
        <p:blipFill>
          <a:blip r:embed="rId3" cstate="print"/>
          <a:stretch>
            <a:fillRect/>
          </a:stretch>
        </p:blipFill>
        <p:spPr>
          <a:xfrm>
            <a:off x="0" y="7072330"/>
            <a:ext cx="2643182" cy="1982387"/>
          </a:xfrm>
          <a:prstGeom prst="rect">
            <a:avLst/>
          </a:prstGeom>
        </p:spPr>
      </p:pic>
      <p:pic>
        <p:nvPicPr>
          <p:cNvPr id="11" name="Picture 10" descr="PA160168.JPG"/>
          <p:cNvPicPr>
            <a:picLocks noChangeAspect="1"/>
          </p:cNvPicPr>
          <p:nvPr/>
        </p:nvPicPr>
        <p:blipFill>
          <a:blip r:embed="rId4" cstate="print"/>
          <a:stretch>
            <a:fillRect/>
          </a:stretch>
        </p:blipFill>
        <p:spPr>
          <a:xfrm>
            <a:off x="2357430" y="7000892"/>
            <a:ext cx="2666975" cy="2000232"/>
          </a:xfrm>
          <a:prstGeom prst="rect">
            <a:avLst/>
          </a:prstGeom>
        </p:spPr>
      </p:pic>
      <p:pic>
        <p:nvPicPr>
          <p:cNvPr id="13" name="Picture 12" descr="PA160171.JPG"/>
          <p:cNvPicPr>
            <a:picLocks noChangeAspect="1"/>
          </p:cNvPicPr>
          <p:nvPr/>
        </p:nvPicPr>
        <p:blipFill>
          <a:blip r:embed="rId5" cstate="print"/>
          <a:stretch>
            <a:fillRect/>
          </a:stretch>
        </p:blipFill>
        <p:spPr>
          <a:xfrm>
            <a:off x="4191005" y="785786"/>
            <a:ext cx="2666995" cy="2000246"/>
          </a:xfrm>
          <a:prstGeom prst="rect">
            <a:avLst/>
          </a:prstGeom>
        </p:spPr>
      </p:pic>
      <p:pic>
        <p:nvPicPr>
          <p:cNvPr id="15" name="Picture 14" descr="PA160176.JPG"/>
          <p:cNvPicPr>
            <a:picLocks noChangeAspect="1"/>
          </p:cNvPicPr>
          <p:nvPr/>
        </p:nvPicPr>
        <p:blipFill>
          <a:blip r:embed="rId6" cstate="print"/>
          <a:stretch>
            <a:fillRect/>
          </a:stretch>
        </p:blipFill>
        <p:spPr>
          <a:xfrm>
            <a:off x="4214818" y="2928926"/>
            <a:ext cx="2643182" cy="1982387"/>
          </a:xfrm>
          <a:prstGeom prst="rect">
            <a:avLst/>
          </a:prstGeom>
        </p:spPr>
      </p:pic>
      <p:pic>
        <p:nvPicPr>
          <p:cNvPr id="16" name="Picture 15" descr="PA160188.JPG"/>
          <p:cNvPicPr>
            <a:picLocks noChangeAspect="1"/>
          </p:cNvPicPr>
          <p:nvPr/>
        </p:nvPicPr>
        <p:blipFill>
          <a:blip r:embed="rId7" cstate="print"/>
          <a:srcRect l="22500" t="16667"/>
          <a:stretch>
            <a:fillRect/>
          </a:stretch>
        </p:blipFill>
        <p:spPr>
          <a:xfrm>
            <a:off x="4643446" y="6858016"/>
            <a:ext cx="2214554" cy="1785918"/>
          </a:xfrm>
          <a:prstGeom prst="rect">
            <a:avLst/>
          </a:prstGeom>
        </p:spPr>
      </p:pic>
      <p:pic>
        <p:nvPicPr>
          <p:cNvPr id="17" name="Picture 16" descr="PA160189.JPG"/>
          <p:cNvPicPr>
            <a:picLocks noChangeAspect="1"/>
          </p:cNvPicPr>
          <p:nvPr/>
        </p:nvPicPr>
        <p:blipFill>
          <a:blip r:embed="rId8" cstate="print"/>
          <a:stretch>
            <a:fillRect/>
          </a:stretch>
        </p:blipFill>
        <p:spPr>
          <a:xfrm>
            <a:off x="4000504" y="5072066"/>
            <a:ext cx="2857496" cy="2143122"/>
          </a:xfrm>
          <a:prstGeom prst="rect">
            <a:avLst/>
          </a:prstGeom>
        </p:spPr>
      </p:pic>
      <p:sp>
        <p:nvSpPr>
          <p:cNvPr id="18" name="Rectangle 17"/>
          <p:cNvSpPr/>
          <p:nvPr/>
        </p:nvSpPr>
        <p:spPr>
          <a:xfrm>
            <a:off x="785794" y="-142908"/>
            <a:ext cx="5038303" cy="923330"/>
          </a:xfrm>
          <a:prstGeom prst="rect">
            <a:avLst/>
          </a:prstGeom>
          <a:noFill/>
        </p:spPr>
        <p:txBody>
          <a:bodyPr wrap="none" lIns="91440" tIns="45720" rIns="91440" bIns="45720">
            <a:spAutoFit/>
          </a:bodyPr>
          <a:lstStyle/>
          <a:p>
            <a:pPr algn="ctr"/>
            <a:r>
              <a:rPr lang="hr-HR" sz="5400" b="1" cap="none" spc="0" dirty="0" smtClean="0">
                <a:ln w="10541" cmpd="sng">
                  <a:solidFill>
                    <a:schemeClr val="accent1">
                      <a:shade val="88000"/>
                      <a:satMod val="110000"/>
                    </a:schemeClr>
                  </a:solidFill>
                  <a:prstDash val="solid"/>
                </a:ln>
                <a:solidFill>
                  <a:schemeClr val="tx2">
                    <a:lumMod val="75000"/>
                  </a:schemeClr>
                </a:solidFill>
                <a:effectLst/>
              </a:rPr>
              <a:t>Vukovarska priča</a:t>
            </a:r>
            <a:endParaRPr lang="en-US" sz="5400" b="1" cap="none" spc="0" dirty="0">
              <a:ln w="10541" cmpd="sng">
                <a:solidFill>
                  <a:schemeClr val="accent1">
                    <a:shade val="88000"/>
                    <a:satMod val="110000"/>
                  </a:schemeClr>
                </a:solidFill>
                <a:prstDash val="solid"/>
              </a:ln>
              <a:solidFill>
                <a:schemeClr val="tx2">
                  <a:lumMod val="75000"/>
                </a:schemeClr>
              </a:solidFill>
              <a:effectLst/>
            </a:endParaRPr>
          </a:p>
        </p:txBody>
      </p:sp>
      <p:pic>
        <p:nvPicPr>
          <p:cNvPr id="19" name="Picture 18" descr="PA160140.JPG"/>
          <p:cNvPicPr>
            <a:picLocks noChangeAspect="1"/>
          </p:cNvPicPr>
          <p:nvPr/>
        </p:nvPicPr>
        <p:blipFill>
          <a:blip r:embed="rId9" cstate="print"/>
          <a:srcRect l="8035"/>
          <a:stretch>
            <a:fillRect/>
          </a:stretch>
        </p:blipFill>
        <p:spPr>
          <a:xfrm>
            <a:off x="0" y="3071802"/>
            <a:ext cx="2452728" cy="2071702"/>
          </a:xfrm>
          <a:prstGeom prst="rect">
            <a:avLst/>
          </a:prstGeom>
        </p:spPr>
      </p:pic>
      <p:pic>
        <p:nvPicPr>
          <p:cNvPr id="21" name="Picture 20" descr="PA160156.JPG"/>
          <p:cNvPicPr>
            <a:picLocks noChangeAspect="1"/>
          </p:cNvPicPr>
          <p:nvPr/>
        </p:nvPicPr>
        <p:blipFill>
          <a:blip r:embed="rId10" cstate="print"/>
          <a:stretch>
            <a:fillRect/>
          </a:stretch>
        </p:blipFill>
        <p:spPr>
          <a:xfrm>
            <a:off x="1714488" y="785786"/>
            <a:ext cx="2857520" cy="2143141"/>
          </a:xfrm>
          <a:prstGeom prst="rect">
            <a:avLst/>
          </a:prstGeom>
        </p:spPr>
      </p:pic>
      <p:pic>
        <p:nvPicPr>
          <p:cNvPr id="22" name="Picture 21" descr="PA160139.JPG"/>
          <p:cNvPicPr>
            <a:picLocks noChangeAspect="1"/>
          </p:cNvPicPr>
          <p:nvPr/>
        </p:nvPicPr>
        <p:blipFill>
          <a:blip r:embed="rId11" cstate="print"/>
          <a:srcRect l="6397" t="22672" r="31758"/>
          <a:stretch>
            <a:fillRect/>
          </a:stretch>
        </p:blipFill>
        <p:spPr>
          <a:xfrm>
            <a:off x="0" y="785786"/>
            <a:ext cx="2071702" cy="1819270"/>
          </a:xfrm>
          <a:prstGeom prst="rect">
            <a:avLst/>
          </a:prstGeom>
        </p:spPr>
      </p:pic>
      <p:pic>
        <p:nvPicPr>
          <p:cNvPr id="24" name="Picture 23" descr="PA160161.JPG"/>
          <p:cNvPicPr>
            <a:picLocks noChangeAspect="1"/>
          </p:cNvPicPr>
          <p:nvPr/>
        </p:nvPicPr>
        <p:blipFill>
          <a:blip r:embed="rId12" cstate="print"/>
          <a:srcRect l="23684"/>
          <a:stretch>
            <a:fillRect/>
          </a:stretch>
        </p:blipFill>
        <p:spPr>
          <a:xfrm>
            <a:off x="2357430" y="2857488"/>
            <a:ext cx="2071678" cy="2035965"/>
          </a:xfrm>
          <a:prstGeom prst="rect">
            <a:avLst/>
          </a:prstGeom>
        </p:spPr>
      </p:pic>
      <p:pic>
        <p:nvPicPr>
          <p:cNvPr id="25" name="Picture 24" descr="PA160154.JPG"/>
          <p:cNvPicPr>
            <a:picLocks noChangeAspect="1"/>
          </p:cNvPicPr>
          <p:nvPr/>
        </p:nvPicPr>
        <p:blipFill>
          <a:blip r:embed="rId13" cstate="print"/>
          <a:srcRect r="16215" b="6305"/>
          <a:stretch>
            <a:fillRect/>
          </a:stretch>
        </p:blipFill>
        <p:spPr>
          <a:xfrm>
            <a:off x="2357430" y="5143504"/>
            <a:ext cx="2357454" cy="2000264"/>
          </a:xfrm>
          <a:prstGeom prst="rect">
            <a:avLst/>
          </a:prstGeom>
        </p:spPr>
      </p:pic>
      <p:sp>
        <p:nvSpPr>
          <p:cNvPr id="23" name="Rectangle 22"/>
          <p:cNvSpPr/>
          <p:nvPr/>
        </p:nvSpPr>
        <p:spPr>
          <a:xfrm>
            <a:off x="2143116" y="2571736"/>
            <a:ext cx="2500330" cy="50006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hr-HR" sz="900" b="1" dirty="0" smtClean="0">
                <a:solidFill>
                  <a:schemeClr val="tx1"/>
                </a:solidFill>
              </a:rPr>
              <a:t>Vukovarska voditeljica Zrinka ispričala nam je tužnu priču o poginuću brojnih Vukovaraca čije smo grobove imali pred očima i tužno se osjećali</a:t>
            </a:r>
            <a:r>
              <a:rPr lang="hr-HR" sz="900" dirty="0" smtClean="0">
                <a:solidFill>
                  <a:schemeClr val="tx1"/>
                </a:solidFill>
              </a:rPr>
              <a:t>.</a:t>
            </a:r>
            <a:endParaRPr lang="hr-HR" sz="900" dirty="0">
              <a:solidFill>
                <a:schemeClr val="tx1"/>
              </a:solidFill>
            </a:endParaRPr>
          </a:p>
        </p:txBody>
      </p:sp>
      <p:sp>
        <p:nvSpPr>
          <p:cNvPr id="26" name="Rectangle 25"/>
          <p:cNvSpPr/>
          <p:nvPr/>
        </p:nvSpPr>
        <p:spPr>
          <a:xfrm>
            <a:off x="0" y="4857752"/>
            <a:ext cx="2357430" cy="42862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hr-HR" sz="900" b="1" dirty="0" smtClean="0">
                <a:solidFill>
                  <a:schemeClr val="tx1"/>
                </a:solidFill>
              </a:rPr>
              <a:t>Oduševljenje i uzbuđenost u autobusu bili su na visini. Uz glazbu i zezanciju brzo smo stigli u Đakov</a:t>
            </a:r>
            <a:r>
              <a:rPr lang="hr-HR" sz="1000" b="1" dirty="0" smtClean="0">
                <a:solidFill>
                  <a:schemeClr val="tx1"/>
                </a:solidFill>
              </a:rPr>
              <a:t>o.</a:t>
            </a:r>
            <a:endParaRPr lang="hr-HR" sz="1000" b="1" dirty="0">
              <a:solidFill>
                <a:schemeClr val="tx1"/>
              </a:solidFill>
            </a:endParaRPr>
          </a:p>
        </p:txBody>
      </p:sp>
      <p:sp>
        <p:nvSpPr>
          <p:cNvPr id="27" name="Rectangle 26"/>
          <p:cNvSpPr/>
          <p:nvPr/>
        </p:nvSpPr>
        <p:spPr>
          <a:xfrm>
            <a:off x="0" y="6858016"/>
            <a:ext cx="2357430" cy="42862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hr-HR" sz="900" b="1" dirty="0" smtClean="0">
                <a:solidFill>
                  <a:schemeClr val="tx1"/>
                </a:solidFill>
              </a:rPr>
              <a:t>Nakon razgledavanja Đakovačke katedrale dobili smo pola sata samostalnog razgledavanja okoline grada u blizini crkve.</a:t>
            </a:r>
            <a:endParaRPr lang="hr-HR" sz="900" b="1" dirty="0">
              <a:solidFill>
                <a:schemeClr val="tx1"/>
              </a:solidFill>
            </a:endParaRPr>
          </a:p>
        </p:txBody>
      </p:sp>
      <p:sp>
        <p:nvSpPr>
          <p:cNvPr id="28" name="Rectangle 27"/>
          <p:cNvSpPr/>
          <p:nvPr/>
        </p:nvSpPr>
        <p:spPr>
          <a:xfrm>
            <a:off x="0" y="8501090"/>
            <a:ext cx="2357430" cy="642910"/>
          </a:xfrm>
          <a:prstGeom prst="rect">
            <a:avLst/>
          </a:prstGeom>
          <a:solidFill>
            <a:srgbClr val="914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hr-HR" sz="900" b="1" dirty="0" smtClean="0">
                <a:solidFill>
                  <a:schemeClr val="tx1"/>
                </a:solidFill>
              </a:rPr>
              <a:t>Vukovar je u nama budio stalno bolne uspomene koje vjerojatno nećemo nikad zaboraviti.  Većina nas slikala se ispred Zračnog spomenika , simbola pobjede i obrane Vukovara.</a:t>
            </a:r>
            <a:endParaRPr lang="hr-HR" sz="900" b="1" dirty="0">
              <a:solidFill>
                <a:schemeClr val="tx1"/>
              </a:solidFill>
            </a:endParaRPr>
          </a:p>
        </p:txBody>
      </p:sp>
      <p:sp>
        <p:nvSpPr>
          <p:cNvPr id="29" name="Rectangle 28"/>
          <p:cNvSpPr/>
          <p:nvPr/>
        </p:nvSpPr>
        <p:spPr>
          <a:xfrm>
            <a:off x="2357430" y="6858016"/>
            <a:ext cx="2357454" cy="42862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hr-HR" sz="900" b="1" dirty="0" smtClean="0">
                <a:solidFill>
                  <a:schemeClr val="bg1"/>
                </a:solidFill>
              </a:rPr>
              <a:t>Spomenikom su posebno bili oduševljeni dječaci jer kroz njega zrači križ i vječno upaljena vatra.</a:t>
            </a:r>
            <a:endParaRPr lang="hr-HR" sz="900" b="1" dirty="0">
              <a:solidFill>
                <a:schemeClr val="bg1"/>
              </a:solidFill>
            </a:endParaRPr>
          </a:p>
        </p:txBody>
      </p:sp>
      <p:sp>
        <p:nvSpPr>
          <p:cNvPr id="31" name="Rectangle 30"/>
          <p:cNvSpPr/>
          <p:nvPr/>
        </p:nvSpPr>
        <p:spPr>
          <a:xfrm>
            <a:off x="2357430" y="8715404"/>
            <a:ext cx="2286016" cy="428596"/>
          </a:xfrm>
          <a:prstGeom prst="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hr-HR" sz="900" b="1" dirty="0" smtClean="0">
                <a:solidFill>
                  <a:schemeClr val="tx1"/>
                </a:solidFill>
              </a:rPr>
              <a:t>Na Ovčari smo svi bili dirnuti pričom o pogibiji Vukovaraca koju smo čuli u Memorijalnom centru Ovčara.</a:t>
            </a:r>
            <a:endParaRPr lang="hr-HR" sz="900" b="1" dirty="0">
              <a:solidFill>
                <a:schemeClr val="tx1"/>
              </a:solidFill>
            </a:endParaRPr>
          </a:p>
        </p:txBody>
      </p:sp>
      <p:sp>
        <p:nvSpPr>
          <p:cNvPr id="32" name="Rectangle 31"/>
          <p:cNvSpPr/>
          <p:nvPr/>
        </p:nvSpPr>
        <p:spPr>
          <a:xfrm>
            <a:off x="4572008" y="2357422"/>
            <a:ext cx="2285992" cy="64294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hr-HR" sz="900" b="1" dirty="0" smtClean="0">
                <a:solidFill>
                  <a:schemeClr val="bg1"/>
                </a:solidFill>
              </a:rPr>
              <a:t>Pukovnik Petar Janjić, jedan od preživjelih branitelja na Ovčari, ispričao nam je svoju tužnu životnu priču o stradanju više od dvjesto branitelja koji su bili bačeni u rupu i zatrpani.</a:t>
            </a:r>
            <a:endParaRPr lang="hr-HR" sz="900" b="1" dirty="0">
              <a:solidFill>
                <a:schemeClr val="bg1"/>
              </a:solidFill>
            </a:endParaRPr>
          </a:p>
        </p:txBody>
      </p:sp>
      <p:sp>
        <p:nvSpPr>
          <p:cNvPr id="33" name="Rectangle 32"/>
          <p:cNvSpPr/>
          <p:nvPr/>
        </p:nvSpPr>
        <p:spPr>
          <a:xfrm>
            <a:off x="0" y="2571736"/>
            <a:ext cx="2214554" cy="571504"/>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hr-HR" sz="900" b="1" dirty="0" smtClean="0">
                <a:solidFill>
                  <a:schemeClr val="bg1"/>
                </a:solidFill>
              </a:rPr>
              <a:t>16.10. učenici 6. –ih i 8.-ih razreda sa svojim razrednicima krenuli su na izvanučioničku nastavu pod nazivom “Vukovar-grad heroj”.</a:t>
            </a:r>
            <a:endParaRPr lang="hr-HR" sz="900" b="1" dirty="0">
              <a:solidFill>
                <a:schemeClr val="bg1"/>
              </a:solidFill>
            </a:endParaRPr>
          </a:p>
        </p:txBody>
      </p:sp>
      <p:sp>
        <p:nvSpPr>
          <p:cNvPr id="34" name="Rectangle 33"/>
          <p:cNvSpPr/>
          <p:nvPr/>
        </p:nvSpPr>
        <p:spPr>
          <a:xfrm>
            <a:off x="4429132" y="4429124"/>
            <a:ext cx="2428868" cy="71438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hr-HR" sz="900" b="1" dirty="0" smtClean="0">
                <a:solidFill>
                  <a:schemeClr val="bg1"/>
                </a:solidFill>
              </a:rPr>
              <a:t>Muzejska postava bolnice simbolizira ratno stanje bolesnika i liječnika za vrijeme srpske okupacije Vukovara. Pločice na zidu pričaju priču kako je tada bilo brojnim građanima Vukovara koji su se u podrumu bolnice sakrili.</a:t>
            </a:r>
            <a:endParaRPr lang="hr-HR" sz="900" b="1" dirty="0">
              <a:solidFill>
                <a:schemeClr val="bg1"/>
              </a:solidFill>
            </a:endParaRPr>
          </a:p>
        </p:txBody>
      </p:sp>
      <p:sp>
        <p:nvSpPr>
          <p:cNvPr id="35" name="Rectangle 34"/>
          <p:cNvSpPr/>
          <p:nvPr/>
        </p:nvSpPr>
        <p:spPr>
          <a:xfrm>
            <a:off x="2357430" y="4714876"/>
            <a:ext cx="2143140" cy="70008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hr-HR" sz="900" b="1" dirty="0" smtClean="0">
                <a:solidFill>
                  <a:schemeClr val="tx1"/>
                </a:solidFill>
              </a:rPr>
              <a:t>Ivan Kretić u prisutstvu Emila, Dominika i Dine upalio je lampaš u čast poginulih branitelja Vukovara. U neposrednoj blizini nalazi se i spomenik poznatom heroju Blagi  Zadru.</a:t>
            </a:r>
            <a:endParaRPr lang="hr-HR" sz="900" b="1" dirty="0">
              <a:solidFill>
                <a:schemeClr val="tx1"/>
              </a:solidFill>
            </a:endParaRPr>
          </a:p>
        </p:txBody>
      </p:sp>
      <p:sp>
        <p:nvSpPr>
          <p:cNvPr id="36" name="Rectangle 35"/>
          <p:cNvSpPr/>
          <p:nvPr/>
        </p:nvSpPr>
        <p:spPr>
          <a:xfrm>
            <a:off x="4714884" y="6858016"/>
            <a:ext cx="2143116" cy="428628"/>
          </a:xfrm>
          <a:prstGeom prst="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hr-HR" sz="900" b="1" dirty="0" smtClean="0">
                <a:solidFill>
                  <a:schemeClr val="tx1"/>
                </a:solidFill>
              </a:rPr>
              <a:t>Rijeka Dunav i dalje priča priču o Vukovaru koji uspješno mjenja svoj izgled nakon rata.</a:t>
            </a:r>
            <a:endParaRPr lang="hr-HR" sz="900" b="1" dirty="0"/>
          </a:p>
        </p:txBody>
      </p:sp>
      <p:sp>
        <p:nvSpPr>
          <p:cNvPr id="37" name="Rectangle 36"/>
          <p:cNvSpPr/>
          <p:nvPr/>
        </p:nvSpPr>
        <p:spPr>
          <a:xfrm>
            <a:off x="4643446" y="8501090"/>
            <a:ext cx="2214554" cy="64291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hr-HR" sz="900" b="1" dirty="0" smtClean="0">
                <a:solidFill>
                  <a:schemeClr val="tx1"/>
                </a:solidFill>
              </a:rPr>
              <a:t>S voditeljicom Zrinkom obišli smo vukovarske ulice i bili oduševljeni izgledom i obnovom grada nakon razrušenih slika koje smo pogledali na video zapisu.</a:t>
            </a:r>
            <a:endParaRPr lang="hr-HR" sz="900" b="1" dirty="0">
              <a:solidFill>
                <a:schemeClr val="tx1"/>
              </a:solidFill>
            </a:endParaRPr>
          </a:p>
        </p:txBody>
      </p:sp>
      <p:sp>
        <p:nvSpPr>
          <p:cNvPr id="30" name="Oval 29"/>
          <p:cNvSpPr/>
          <p:nvPr/>
        </p:nvSpPr>
        <p:spPr>
          <a:xfrm>
            <a:off x="3071810" y="8358214"/>
            <a:ext cx="642942" cy="35719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smtClean="0"/>
              <a:t>10</a:t>
            </a:r>
            <a:endParaRPr lang="hr-HR"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ame 11"/>
          <p:cNvSpPr/>
          <p:nvPr/>
        </p:nvSpPr>
        <p:spPr>
          <a:xfrm>
            <a:off x="214290" y="571472"/>
            <a:ext cx="6357982" cy="8358214"/>
          </a:xfrm>
          <a:prstGeom prst="frame">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hr-HR" sz="1050" b="1" dirty="0" smtClean="0">
              <a:solidFill>
                <a:schemeClr val="bg1"/>
              </a:solidFill>
            </a:endParaRPr>
          </a:p>
          <a:p>
            <a:pPr algn="just"/>
            <a:r>
              <a:rPr lang="hr-HR" sz="1050" b="1" dirty="0" smtClean="0">
                <a:solidFill>
                  <a:schemeClr val="bg1"/>
                </a:solidFill>
              </a:rPr>
              <a:t>Krenuli </a:t>
            </a:r>
            <a:r>
              <a:rPr lang="hr-HR" sz="1050" b="1" dirty="0">
                <a:solidFill>
                  <a:schemeClr val="bg1"/>
                </a:solidFill>
              </a:rPr>
              <a:t>smo u ranih 6:30.Smjestili smo se u autobus i zabava je mogla početi.Kroz autobus je prošao nježan glas našeg anđela Toše Proeskog. Prisjetili smo se njegove smrti te zapjevali s njim. U autobusu je zapjevao odlični Tony Cetinski,a nakon njega atmosferu je zagrijalo Hladno pivo.Ljubitelji lakih nota su uživali u njihovoj melodiji,ali rijetko tko je mogao odoljeti skupnom pjevanju.</a:t>
            </a:r>
          </a:p>
          <a:p>
            <a:pPr algn="just"/>
            <a:r>
              <a:rPr lang="hr-HR" sz="1050" b="1" dirty="0">
                <a:solidFill>
                  <a:schemeClr val="bg1"/>
                </a:solidFill>
              </a:rPr>
              <a:t>Ubrzo smo stali na prvom stajalištu i udahnuli malo svježeg zraka i nastavili. U autobusu se nastavilo veselje i stigli smo u predivno naše Đakovo.Tamo sam imala čast prvi put u svom životu biti vjenčana kuma.Naime Mirna i Mario su uplovili u bračnu luku. Imali smo tu sreću da ih je u nju uveo cijenjeni velečasni Matej Galonja.Sve se to zbilo u Đakovačkoj katedrali.Nakon vjenčanja smo krenuli u kratku šetnju Đakovom, a glavno pitanje je bilo ,,Gdje tu ima WC?''</a:t>
            </a:r>
          </a:p>
          <a:p>
            <a:pPr algn="just"/>
            <a:r>
              <a:rPr lang="hr-HR" sz="1050" b="1" dirty="0">
                <a:solidFill>
                  <a:schemeClr val="bg1"/>
                </a:solidFill>
              </a:rPr>
              <a:t>Ali na njega nitko nije znao odgovor.Okupili smo se i nastavili dalje prema Vukovaru.</a:t>
            </a:r>
          </a:p>
          <a:p>
            <a:pPr algn="just"/>
            <a:r>
              <a:rPr lang="hr-HR" sz="1050" b="1" dirty="0">
                <a:solidFill>
                  <a:schemeClr val="bg1"/>
                </a:solidFill>
              </a:rPr>
              <a:t>       Tamo smo otišli na groblje i Ovčaru. Potresla me priča naše voditeljice Zrinke,o tome što su Srbi radili.Naime većinu sam toga znala,ali nisam znala da nisu poštedjeli ni djecu, a ni starce. Tu sam se prvi put naježila jer je bijelih križeva bilo jako puno, a na mjestu svakog sam vidjela čovjeka,koji pati pod srpskom opsadom.</a:t>
            </a:r>
          </a:p>
          <a:p>
            <a:pPr algn="just"/>
            <a:r>
              <a:rPr lang="hr-HR" sz="1050" b="1" dirty="0">
                <a:solidFill>
                  <a:schemeClr val="bg1"/>
                </a:solidFill>
              </a:rPr>
              <a:t>      Nastavili smo u Spomen dom ,,Ovčara''.Tamo smo naučili kakav je rat teror bio</a:t>
            </a:r>
            <a:r>
              <a:rPr lang="hr-HR" sz="1050" b="1" dirty="0" smtClean="0">
                <a:solidFill>
                  <a:schemeClr val="bg1"/>
                </a:solidFill>
              </a:rPr>
              <a:t>. Jeza </a:t>
            </a:r>
            <a:r>
              <a:rPr lang="hr-HR" sz="1050" b="1" dirty="0">
                <a:solidFill>
                  <a:schemeClr val="bg1"/>
                </a:solidFill>
              </a:rPr>
              <a:t>me pogotovo prolazila kada sam se sjetila svog djeda,koji je nestali hrvatski branitelj. Nažalost nikada ga nisam upoznala, ali svi koji su ga poznavali ispričali su mi kakav je on snažan,pravedan i pošten čovjek bio.Na svakoj  slici sam vidjela njega i to me posebno potreslo.Otišli smo na Jamu i tamo smo imali sreću upoznat Petra Janjića pod nadimkom Tromblon. Ispričao nam je neke priče koje su bile strašne i nažalost istinite.U nas je ulio nadu da još uvijek postoje ljudi koji bi opet riskirali sve za našu Hrvatsku.Otišli smo u Vukovarsku bolnicu i tamo su emocije pobijedile.Ušli smo svi pokisli. Tada nam je voditelj rekao da uđemo u prostoriju.Tamo su bile stolice i televizor.Pogledali smo film. Za vrijeme gledanja filma razmišljala  sam o svim žrtvama srpskog hira,a ponajprije o svom djedu.U meni su emocije kuhale i samo sam čekala suzu izdajicu.Kada sam vidjela scenu kako pas njuška oko trupla u raspadu suze su krenule niz lice.Nisam ih mogla zaustaviti.Rijetko tko je ostao ravnodušan.Kroz bolnicu sam hodala kao ukomirana.Uspjela sam se pribrati i prestati plakati.Ali to je trajalo kratko.Naime došla sam do pločice na kojoj je pisalo da je u bolnicu donesena mrtva šestomjesečna beba.Ispred toga sam stala,gledala u tu grozotu i plakala.Izašli smo iz bolnice bez riječi i tišina je zavladala.Otišli smo na ušće rijeke Vuke u Dunav.Tamo smo svjedočili ljepoti ogromnog Dunava i križa koji je posvećen svim braniteljima.Vjetar je viorio zastave.Dobili smo slobodno vrijeme koje smo iskoristili da upoznamo vukovarsku današnjicu. Slikali smo se,jeli i uživali kao da smo zaboravili na suze koje smo lili pola sata prije.</a:t>
            </a:r>
          </a:p>
          <a:p>
            <a:pPr algn="just"/>
            <a:r>
              <a:rPr lang="hr-HR" sz="1050" b="1" dirty="0">
                <a:solidFill>
                  <a:schemeClr val="bg1"/>
                </a:solidFill>
              </a:rPr>
              <a:t>Skupili smo se u autobusu i krenuli u naš dobri, stari,dosadni Sisak.U Vukovaru smo ostavili suze, smijeh ,tugu, radost, ponos i ushićenje. Naučili smo da je Domovinski rat bio pakao koji se ne smije ponoviti,ali ni zaboraviti.</a:t>
            </a:r>
          </a:p>
          <a:p>
            <a:pPr algn="just"/>
            <a:endParaRPr lang="hr-HR" sz="1050" b="1" dirty="0">
              <a:solidFill>
                <a:schemeClr val="bg1"/>
              </a:solidFill>
            </a:endParaRPr>
          </a:p>
        </p:txBody>
      </p:sp>
      <p:sp>
        <p:nvSpPr>
          <p:cNvPr id="13" name="Rectangle 12"/>
          <p:cNvSpPr/>
          <p:nvPr/>
        </p:nvSpPr>
        <p:spPr>
          <a:xfrm>
            <a:off x="500042" y="285720"/>
            <a:ext cx="5681620" cy="923330"/>
          </a:xfrm>
          <a:prstGeom prst="rect">
            <a:avLst/>
          </a:prstGeom>
          <a:solidFill>
            <a:schemeClr val="bg1"/>
          </a:solidFill>
        </p:spPr>
        <p:txBody>
          <a:bodyPr wrap="none" lIns="91440" tIns="45720" rIns="91440" bIns="45720">
            <a:spAutoFit/>
          </a:bodyPr>
          <a:lstStyle/>
          <a:p>
            <a:pPr algn="ctr"/>
            <a:r>
              <a:rPr lang="hr-HR" sz="5400" b="1" cap="none" spc="0" dirty="0" smtClean="0">
                <a:ln w="10541" cmpd="sng">
                  <a:solidFill>
                    <a:schemeClr val="accent1">
                      <a:shade val="88000"/>
                      <a:satMod val="110000"/>
                    </a:schemeClr>
                  </a:solidFill>
                  <a:prstDash val="solid"/>
                </a:ln>
                <a:solidFill>
                  <a:schemeClr val="tx2">
                    <a:lumMod val="75000"/>
                  </a:schemeClr>
                </a:solidFill>
                <a:effectLst/>
              </a:rPr>
              <a:t>Vukovar-grad heroj</a:t>
            </a:r>
            <a:endParaRPr lang="en-US" sz="5400" b="1" cap="none" spc="0" dirty="0">
              <a:ln w="10541" cmpd="sng">
                <a:solidFill>
                  <a:schemeClr val="accent1">
                    <a:shade val="88000"/>
                    <a:satMod val="110000"/>
                  </a:schemeClr>
                </a:solidFill>
                <a:prstDash val="solid"/>
              </a:ln>
              <a:solidFill>
                <a:schemeClr val="tx2">
                  <a:lumMod val="75000"/>
                </a:schemeClr>
              </a:solidFill>
              <a:effectLst/>
            </a:endParaRPr>
          </a:p>
        </p:txBody>
      </p:sp>
      <p:sp>
        <p:nvSpPr>
          <p:cNvPr id="14" name="Rectangle 13"/>
          <p:cNvSpPr/>
          <p:nvPr/>
        </p:nvSpPr>
        <p:spPr>
          <a:xfrm>
            <a:off x="4143380" y="8358214"/>
            <a:ext cx="2143140" cy="500066"/>
          </a:xfrm>
          <a:prstGeom prst="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400" b="1" dirty="0" smtClean="0">
                <a:solidFill>
                  <a:schemeClr val="bg1"/>
                </a:solidFill>
              </a:rPr>
              <a:t>Valentina Ćorić, 8. c</a:t>
            </a:r>
            <a:endParaRPr lang="hr-HR" sz="1400" b="1" dirty="0">
              <a:solidFill>
                <a:schemeClr val="bg1"/>
              </a:solidFill>
            </a:endParaRPr>
          </a:p>
        </p:txBody>
      </p:sp>
      <p:sp>
        <p:nvSpPr>
          <p:cNvPr id="5" name="Oval 4"/>
          <p:cNvSpPr/>
          <p:nvPr/>
        </p:nvSpPr>
        <p:spPr>
          <a:xfrm>
            <a:off x="6072206" y="8715404"/>
            <a:ext cx="642942" cy="357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smtClean="0"/>
              <a:t>11</a:t>
            </a:r>
            <a:endParaRPr lang="hr-HR"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4338" y="-142908"/>
            <a:ext cx="7286676" cy="923330"/>
          </a:xfrm>
          <a:prstGeom prst="rect">
            <a:avLst/>
          </a:prstGeom>
          <a:noFill/>
        </p:spPr>
        <p:txBody>
          <a:bodyPr wrap="square" lIns="91440" tIns="45720" rIns="91440" bIns="45720">
            <a:spAutoFit/>
          </a:bodyPr>
          <a:lstStyle/>
          <a:p>
            <a:pPr algn="ctr"/>
            <a:r>
              <a:rPr lang="hr-HR" sz="5400" b="1" cap="none" spc="0" dirty="0" smtClean="0">
                <a:ln w="19050">
                  <a:noFill/>
                  <a:prstDash val="solid"/>
                </a:ln>
                <a:solidFill>
                  <a:schemeClr val="accent3">
                    <a:lumMod val="50000"/>
                  </a:schemeClr>
                </a:solidFill>
                <a:effectLst>
                  <a:outerShdw blurRad="50000" dist="50800" dir="7500000" algn="tl">
                    <a:srgbClr val="000000">
                      <a:shade val="5000"/>
                      <a:alpha val="35000"/>
                    </a:srgbClr>
                  </a:outerShdw>
                </a:effectLst>
              </a:rPr>
              <a:t>Dan hrvatskih branitelja</a:t>
            </a:r>
            <a:endParaRPr lang="en-US" sz="5400" b="1" cap="none" spc="0" dirty="0">
              <a:ln w="19050">
                <a:noFill/>
                <a:prstDash val="solid"/>
              </a:ln>
              <a:solidFill>
                <a:schemeClr val="accent3">
                  <a:lumMod val="50000"/>
                </a:schemeClr>
              </a:solidFill>
              <a:effectLst>
                <a:outerShdw blurRad="50000" dist="50800" dir="7500000" algn="tl">
                  <a:srgbClr val="000000">
                    <a:shade val="5000"/>
                    <a:alpha val="35000"/>
                  </a:srgbClr>
                </a:outerShdw>
              </a:effectLst>
            </a:endParaRPr>
          </a:p>
        </p:txBody>
      </p:sp>
      <p:sp>
        <p:nvSpPr>
          <p:cNvPr id="8" name="Rectangle 7"/>
          <p:cNvSpPr/>
          <p:nvPr/>
        </p:nvSpPr>
        <p:spPr>
          <a:xfrm>
            <a:off x="214290" y="1000100"/>
            <a:ext cx="2428892" cy="4929222"/>
          </a:xfrm>
          <a:prstGeom prst="rect">
            <a:avLst/>
          </a:prstGeom>
          <a:solidFill>
            <a:srgbClr val="33A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r-HR" sz="1000" dirty="0" smtClean="0"/>
              <a:t> </a:t>
            </a:r>
            <a:r>
              <a:rPr lang="hr-HR" sz="1000" b="1" dirty="0" smtClean="0">
                <a:solidFill>
                  <a:schemeClr val="tx1"/>
                </a:solidFill>
              </a:rPr>
              <a:t>U </a:t>
            </a:r>
            <a:r>
              <a:rPr lang="hr-HR" sz="1000" b="1" dirty="0">
                <a:solidFill>
                  <a:schemeClr val="tx1"/>
                </a:solidFill>
              </a:rPr>
              <a:t>petak, 23. listopada 2009. godine na Gradskoj tržnici održana je proslava Dana hrvatskih branitelja Sisačko-moslavačke županije. Naše branitelje ni hladno, kišno vrijeme nije spriječilo da ponosno i dostojanstveno prođu ulicama središta Siska i dođu do Gradske tržnice. Tamo su branitelje pozdravili brojni građani, te učenici četvrtih i osmih razreda osnovnih škola naše županije. Nakon što je odsvirana hrvatska himna svi prisutni odali su počast svim poginulim hrvatskim braniteljima minutom šutnje. Županica Marina Lovrić Merzel i gradonačelnik Zagreba Milan Bandić u svojim govorima poručili su mladima da ne zaborave slavnu prošlost koju su ispisali njihovi očevi i djedovi u Domovinskom ratu.</a:t>
            </a:r>
            <a:br>
              <a:rPr lang="hr-HR" sz="1000" b="1" dirty="0">
                <a:solidFill>
                  <a:schemeClr val="tx1"/>
                </a:solidFill>
              </a:rPr>
            </a:br>
            <a:r>
              <a:rPr lang="hr-HR" sz="1000" b="1" dirty="0" smtClean="0">
                <a:solidFill>
                  <a:schemeClr val="tx1"/>
                </a:solidFill>
              </a:rPr>
              <a:t>Na </a:t>
            </a:r>
            <a:r>
              <a:rPr lang="hr-HR" sz="1000" b="1" dirty="0">
                <a:solidFill>
                  <a:schemeClr val="tx1"/>
                </a:solidFill>
              </a:rPr>
              <a:t>proslavi su dodijeljene zahvalnice učenicima koji </a:t>
            </a:r>
            <a:r>
              <a:rPr lang="hr-HR" sz="1000" b="1" smtClean="0">
                <a:solidFill>
                  <a:schemeClr val="tx1"/>
                </a:solidFill>
              </a:rPr>
              <a:t>su povodom </a:t>
            </a:r>
            <a:r>
              <a:rPr lang="hr-HR" sz="1000" b="1" dirty="0">
                <a:solidFill>
                  <a:schemeClr val="tx1"/>
                </a:solidFill>
              </a:rPr>
              <a:t>Dana hrvatskih branitelja Sisačko-moslavačke županije napisali najbolje litararne i naslikali najljepše likovne radove. Iz naše škole priznanja su dobili Tin Butković, Lucija Buinac, Karla Borić i Katarina Jug za likovne radove, te Ana Trajanov za svoj literarni rad.</a:t>
            </a:r>
            <a:br>
              <a:rPr lang="hr-HR" sz="1000" b="1" dirty="0">
                <a:solidFill>
                  <a:schemeClr val="tx1"/>
                </a:solidFill>
              </a:rPr>
            </a:br>
            <a:r>
              <a:rPr lang="hr-HR" sz="1000" b="1" dirty="0" smtClean="0">
                <a:solidFill>
                  <a:schemeClr val="tx1"/>
                </a:solidFill>
              </a:rPr>
              <a:t>Na </a:t>
            </a:r>
            <a:r>
              <a:rPr lang="hr-HR" sz="1000" b="1" dirty="0">
                <a:solidFill>
                  <a:schemeClr val="tx1"/>
                </a:solidFill>
              </a:rPr>
              <a:t>kraju programa Miroslav Škoro održao je koncert i zabavio prisutne</a:t>
            </a:r>
            <a:r>
              <a:rPr lang="hr-HR" sz="1000" b="1" dirty="0" smtClean="0">
                <a:solidFill>
                  <a:schemeClr val="tx1"/>
                </a:solidFill>
              </a:rPr>
              <a:t>.</a:t>
            </a:r>
          </a:p>
          <a:p>
            <a:r>
              <a:rPr lang="hr-HR" sz="1000" b="1" dirty="0" smtClean="0">
                <a:solidFill>
                  <a:schemeClr val="tx1"/>
                </a:solidFill>
              </a:rPr>
              <a:t>                                       Ana Trajanov 8.b</a:t>
            </a:r>
            <a:endParaRPr lang="hr-HR" sz="1000" b="1" dirty="0">
              <a:solidFill>
                <a:schemeClr val="tx1"/>
              </a:solidFill>
            </a:endParaRPr>
          </a:p>
          <a:p>
            <a:pPr algn="ctr"/>
            <a:endParaRPr lang="hr-HR" sz="1000" dirty="0">
              <a:solidFill>
                <a:schemeClr val="tx1"/>
              </a:solidFill>
            </a:endParaRPr>
          </a:p>
        </p:txBody>
      </p:sp>
      <p:pic>
        <p:nvPicPr>
          <p:cNvPr id="10" name="Picture 9" descr="normal_dan_branitelja_09_15.jpg"/>
          <p:cNvPicPr>
            <a:picLocks noChangeAspect="1"/>
          </p:cNvPicPr>
          <p:nvPr/>
        </p:nvPicPr>
        <p:blipFill>
          <a:blip r:embed="rId2" cstate="print"/>
          <a:stretch>
            <a:fillRect/>
          </a:stretch>
        </p:blipFill>
        <p:spPr>
          <a:xfrm>
            <a:off x="2714619" y="4286248"/>
            <a:ext cx="2232437" cy="1428760"/>
          </a:xfrm>
          <a:prstGeom prst="rect">
            <a:avLst/>
          </a:prstGeom>
        </p:spPr>
      </p:pic>
      <p:pic>
        <p:nvPicPr>
          <p:cNvPr id="11" name="Picture 10" descr="normal_dan_branitelja_09_33.jpg"/>
          <p:cNvPicPr>
            <a:picLocks noChangeAspect="1"/>
          </p:cNvPicPr>
          <p:nvPr/>
        </p:nvPicPr>
        <p:blipFill>
          <a:blip r:embed="rId3" cstate="print"/>
          <a:stretch>
            <a:fillRect/>
          </a:stretch>
        </p:blipFill>
        <p:spPr>
          <a:xfrm>
            <a:off x="2714620" y="2714611"/>
            <a:ext cx="2214578" cy="1470835"/>
          </a:xfrm>
          <a:prstGeom prst="rect">
            <a:avLst/>
          </a:prstGeom>
        </p:spPr>
      </p:pic>
      <p:pic>
        <p:nvPicPr>
          <p:cNvPr id="12" name="Picture 11" descr="normal_dan_branitelja_09_42.jpg"/>
          <p:cNvPicPr>
            <a:picLocks noChangeAspect="1"/>
          </p:cNvPicPr>
          <p:nvPr/>
        </p:nvPicPr>
        <p:blipFill>
          <a:blip r:embed="rId4" cstate="print"/>
          <a:stretch>
            <a:fillRect/>
          </a:stretch>
        </p:blipFill>
        <p:spPr>
          <a:xfrm>
            <a:off x="2714620" y="1000100"/>
            <a:ext cx="2205648" cy="1547823"/>
          </a:xfrm>
          <a:prstGeom prst="rect">
            <a:avLst/>
          </a:prstGeom>
        </p:spPr>
      </p:pic>
      <p:sp>
        <p:nvSpPr>
          <p:cNvPr id="13" name="Rectangle 12"/>
          <p:cNvSpPr/>
          <p:nvPr/>
        </p:nvSpPr>
        <p:spPr>
          <a:xfrm>
            <a:off x="214290" y="6143636"/>
            <a:ext cx="1571636" cy="1428760"/>
          </a:xfrm>
          <a:prstGeom prst="rect">
            <a:avLst/>
          </a:prstGeom>
          <a:solidFill>
            <a:srgbClr val="33A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hr-HR" sz="900" b="1" i="1" dirty="0" smtClean="0"/>
          </a:p>
          <a:p>
            <a:pPr algn="ctr"/>
            <a:r>
              <a:rPr lang="hr-HR" sz="900" b="1" dirty="0" smtClean="0">
                <a:solidFill>
                  <a:schemeClr val="tx1">
                    <a:lumMod val="95000"/>
                    <a:lumOff val="5000"/>
                  </a:schemeClr>
                </a:solidFill>
              </a:rPr>
              <a:t>Dok </a:t>
            </a:r>
            <a:r>
              <a:rPr lang="hr-HR" sz="900" b="1" dirty="0">
                <a:solidFill>
                  <a:schemeClr val="tx1">
                    <a:lumMod val="95000"/>
                    <a:lumOff val="5000"/>
                  </a:schemeClr>
                </a:solidFill>
              </a:rPr>
              <a:t>ponosni vojnici</a:t>
            </a:r>
          </a:p>
          <a:p>
            <a:pPr algn="ctr"/>
            <a:r>
              <a:rPr lang="hr-HR" sz="900" b="1" dirty="0" smtClean="0">
                <a:solidFill>
                  <a:schemeClr val="tx1">
                    <a:lumMod val="95000"/>
                    <a:lumOff val="5000"/>
                  </a:schemeClr>
                </a:solidFill>
              </a:rPr>
              <a:t>u </a:t>
            </a:r>
            <a:r>
              <a:rPr lang="hr-HR" sz="900" b="1" dirty="0">
                <a:solidFill>
                  <a:schemeClr val="tx1">
                    <a:lumMod val="95000"/>
                    <a:lumOff val="5000"/>
                  </a:schemeClr>
                </a:solidFill>
              </a:rPr>
              <a:t>stroju stoje</a:t>
            </a:r>
          </a:p>
          <a:p>
            <a:pPr algn="ctr"/>
            <a:r>
              <a:rPr lang="hr-HR" sz="900" b="1" dirty="0">
                <a:solidFill>
                  <a:schemeClr val="tx1">
                    <a:lumMod val="95000"/>
                    <a:lumOff val="5000"/>
                  </a:schemeClr>
                </a:solidFill>
              </a:rPr>
              <a:t>ispod zastave hrvatske</a:t>
            </a:r>
          </a:p>
          <a:p>
            <a:pPr algn="ctr"/>
            <a:r>
              <a:rPr lang="hr-HR" sz="900" b="1" dirty="0" smtClean="0">
                <a:solidFill>
                  <a:schemeClr val="tx1">
                    <a:lumMod val="95000"/>
                    <a:lumOff val="5000"/>
                  </a:schemeClr>
                </a:solidFill>
              </a:rPr>
              <a:t>što </a:t>
            </a:r>
            <a:r>
              <a:rPr lang="hr-HR" sz="900" b="1" dirty="0">
                <a:solidFill>
                  <a:schemeClr val="tx1">
                    <a:lumMod val="95000"/>
                    <a:lumOff val="5000"/>
                  </a:schemeClr>
                </a:solidFill>
              </a:rPr>
              <a:t>vjetar je vije,</a:t>
            </a:r>
          </a:p>
          <a:p>
            <a:pPr algn="ctr"/>
            <a:r>
              <a:rPr lang="hr-HR" sz="900" b="1" dirty="0">
                <a:solidFill>
                  <a:schemeClr val="tx1">
                    <a:lumMod val="95000"/>
                    <a:lumOff val="5000"/>
                  </a:schemeClr>
                </a:solidFill>
              </a:rPr>
              <a:t>sjećanja naviru </a:t>
            </a:r>
          </a:p>
          <a:p>
            <a:pPr algn="ctr"/>
            <a:r>
              <a:rPr lang="hr-HR" sz="900" b="1" dirty="0" smtClean="0">
                <a:solidFill>
                  <a:schemeClr val="tx1">
                    <a:lumMod val="95000"/>
                    <a:lumOff val="5000"/>
                  </a:schemeClr>
                </a:solidFill>
              </a:rPr>
              <a:t>na </a:t>
            </a:r>
            <a:r>
              <a:rPr lang="hr-HR" sz="900" b="1" dirty="0">
                <a:solidFill>
                  <a:schemeClr val="tx1">
                    <a:lumMod val="95000"/>
                    <a:lumOff val="5000"/>
                  </a:schemeClr>
                </a:solidFill>
              </a:rPr>
              <a:t>ratne dane</a:t>
            </a:r>
          </a:p>
          <a:p>
            <a:pPr algn="ctr"/>
            <a:r>
              <a:rPr lang="hr-HR" sz="900" b="1" dirty="0">
                <a:solidFill>
                  <a:schemeClr val="tx1">
                    <a:lumMod val="95000"/>
                    <a:lumOff val="5000"/>
                  </a:schemeClr>
                </a:solidFill>
              </a:rPr>
              <a:t>na bolne rane</a:t>
            </a:r>
          </a:p>
          <a:p>
            <a:pPr algn="ctr"/>
            <a:r>
              <a:rPr lang="hr-HR" sz="900" b="1" dirty="0" smtClean="0">
                <a:solidFill>
                  <a:schemeClr val="tx1">
                    <a:lumMod val="95000"/>
                    <a:lumOff val="5000"/>
                  </a:schemeClr>
                </a:solidFill>
              </a:rPr>
              <a:t>domovine </a:t>
            </a:r>
            <a:r>
              <a:rPr lang="hr-HR" sz="900" b="1" dirty="0">
                <a:solidFill>
                  <a:schemeClr val="tx1">
                    <a:lumMod val="95000"/>
                    <a:lumOff val="5000"/>
                  </a:schemeClr>
                </a:solidFill>
              </a:rPr>
              <a:t>moje</a:t>
            </a:r>
            <a:r>
              <a:rPr lang="hr-HR" sz="900" b="1" dirty="0" smtClean="0">
                <a:solidFill>
                  <a:schemeClr val="tx1">
                    <a:lumMod val="95000"/>
                    <a:lumOff val="5000"/>
                  </a:schemeClr>
                </a:solidFill>
              </a:rPr>
              <a:t>.</a:t>
            </a:r>
          </a:p>
          <a:p>
            <a:endParaRPr lang="hr-HR" sz="900" dirty="0"/>
          </a:p>
        </p:txBody>
      </p:sp>
      <p:sp>
        <p:nvSpPr>
          <p:cNvPr id="20" name="Rectangle 19"/>
          <p:cNvSpPr/>
          <p:nvPr/>
        </p:nvSpPr>
        <p:spPr>
          <a:xfrm>
            <a:off x="214290" y="7715272"/>
            <a:ext cx="1714488" cy="1214414"/>
          </a:xfrm>
          <a:prstGeom prst="rect">
            <a:avLst/>
          </a:prstGeom>
          <a:solidFill>
            <a:srgbClr val="33A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sz="900" dirty="0" smtClean="0"/>
          </a:p>
          <a:p>
            <a:pPr algn="ctr"/>
            <a:r>
              <a:rPr lang="hr-HR" sz="900" b="1" dirty="0" smtClean="0">
                <a:solidFill>
                  <a:schemeClr val="tx1">
                    <a:lumMod val="95000"/>
                    <a:lumOff val="5000"/>
                  </a:schemeClr>
                </a:solidFill>
              </a:rPr>
              <a:t>Neprijateljskom </a:t>
            </a:r>
            <a:r>
              <a:rPr lang="hr-HR" sz="900" b="1" dirty="0">
                <a:solidFill>
                  <a:schemeClr val="tx1">
                    <a:lumMod val="95000"/>
                    <a:lumOff val="5000"/>
                  </a:schemeClr>
                </a:solidFill>
              </a:rPr>
              <a:t>čizmom </a:t>
            </a:r>
          </a:p>
          <a:p>
            <a:pPr algn="ctr"/>
            <a:r>
              <a:rPr lang="hr-HR" sz="900" b="1" dirty="0">
                <a:solidFill>
                  <a:schemeClr val="tx1">
                    <a:lumMod val="95000"/>
                    <a:lumOff val="5000"/>
                  </a:schemeClr>
                </a:solidFill>
              </a:rPr>
              <a:t>gažena je,</a:t>
            </a:r>
          </a:p>
          <a:p>
            <a:pPr algn="ctr"/>
            <a:r>
              <a:rPr lang="hr-HR" sz="900" b="1" dirty="0">
                <a:solidFill>
                  <a:schemeClr val="tx1">
                    <a:lumMod val="95000"/>
                    <a:lumOff val="5000"/>
                  </a:schemeClr>
                </a:solidFill>
              </a:rPr>
              <a:t>u „Bljesku“ i „Oluji“</a:t>
            </a:r>
          </a:p>
          <a:p>
            <a:pPr algn="ctr"/>
            <a:r>
              <a:rPr lang="hr-HR" sz="900" b="1" dirty="0">
                <a:solidFill>
                  <a:schemeClr val="tx1">
                    <a:lumMod val="95000"/>
                    <a:lumOff val="5000"/>
                  </a:schemeClr>
                </a:solidFill>
              </a:rPr>
              <a:t>stvarana je,</a:t>
            </a:r>
          </a:p>
          <a:p>
            <a:pPr algn="ctr"/>
            <a:r>
              <a:rPr lang="hr-HR" sz="900" b="1" dirty="0">
                <a:solidFill>
                  <a:schemeClr val="tx1">
                    <a:lumMod val="95000"/>
                    <a:lumOff val="5000"/>
                  </a:schemeClr>
                </a:solidFill>
              </a:rPr>
              <a:t>na Velebitu i Savi </a:t>
            </a:r>
          </a:p>
          <a:p>
            <a:pPr algn="ctr"/>
            <a:r>
              <a:rPr lang="hr-HR" sz="900" b="1" dirty="0">
                <a:solidFill>
                  <a:schemeClr val="tx1">
                    <a:lumMod val="95000"/>
                    <a:lumOff val="5000"/>
                  </a:schemeClr>
                </a:solidFill>
              </a:rPr>
              <a:t>branjena je,</a:t>
            </a:r>
          </a:p>
          <a:p>
            <a:pPr algn="ctr"/>
            <a:r>
              <a:rPr lang="hr-HR" sz="900" b="1" dirty="0">
                <a:solidFill>
                  <a:schemeClr val="tx1">
                    <a:lumMod val="95000"/>
                    <a:lumOff val="5000"/>
                  </a:schemeClr>
                </a:solidFill>
              </a:rPr>
              <a:t>u srcima našim </a:t>
            </a:r>
          </a:p>
          <a:p>
            <a:pPr algn="ctr"/>
            <a:r>
              <a:rPr lang="hr-HR" sz="900" b="1" dirty="0">
                <a:solidFill>
                  <a:schemeClr val="tx1">
                    <a:lumMod val="95000"/>
                    <a:lumOff val="5000"/>
                  </a:schemeClr>
                </a:solidFill>
              </a:rPr>
              <a:t>voljena je.</a:t>
            </a:r>
          </a:p>
          <a:p>
            <a:pPr algn="ctr"/>
            <a:endParaRPr lang="hr-HR" sz="900" dirty="0"/>
          </a:p>
        </p:txBody>
      </p:sp>
      <p:sp>
        <p:nvSpPr>
          <p:cNvPr id="21" name="Rectangle 20"/>
          <p:cNvSpPr/>
          <p:nvPr/>
        </p:nvSpPr>
        <p:spPr>
          <a:xfrm>
            <a:off x="2071678" y="6143636"/>
            <a:ext cx="1714512" cy="1571636"/>
          </a:xfrm>
          <a:prstGeom prst="rect">
            <a:avLst/>
          </a:prstGeom>
          <a:solidFill>
            <a:srgbClr val="33A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900" b="1" dirty="0" smtClean="0">
                <a:solidFill>
                  <a:schemeClr val="tx1">
                    <a:lumMod val="95000"/>
                    <a:lumOff val="5000"/>
                  </a:schemeClr>
                </a:solidFill>
              </a:rPr>
              <a:t>Za </a:t>
            </a:r>
            <a:r>
              <a:rPr lang="hr-HR" sz="900" b="1" dirty="0">
                <a:solidFill>
                  <a:schemeClr val="tx1">
                    <a:lumMod val="95000"/>
                    <a:lumOff val="5000"/>
                  </a:schemeClr>
                </a:solidFill>
              </a:rPr>
              <a:t>Hrvatsku našu </a:t>
            </a:r>
          </a:p>
          <a:p>
            <a:pPr algn="ctr"/>
            <a:r>
              <a:rPr lang="hr-HR" sz="900" b="1" dirty="0">
                <a:solidFill>
                  <a:schemeClr val="tx1">
                    <a:lumMod val="95000"/>
                    <a:lumOff val="5000"/>
                  </a:schemeClr>
                </a:solidFill>
              </a:rPr>
              <a:t>mnogi živote su dali</a:t>
            </a:r>
          </a:p>
          <a:p>
            <a:pPr algn="ctr"/>
            <a:r>
              <a:rPr lang="hr-HR" sz="900" b="1" dirty="0">
                <a:solidFill>
                  <a:schemeClr val="tx1">
                    <a:lumMod val="95000"/>
                    <a:lumOff val="5000"/>
                  </a:schemeClr>
                </a:solidFill>
              </a:rPr>
              <a:t>i sjetimo se danas</a:t>
            </a:r>
          </a:p>
          <a:p>
            <a:pPr algn="ctr"/>
            <a:r>
              <a:rPr lang="hr-HR" sz="900" b="1" dirty="0">
                <a:solidFill>
                  <a:schemeClr val="tx1">
                    <a:lumMod val="95000"/>
                    <a:lumOff val="5000"/>
                  </a:schemeClr>
                </a:solidFill>
              </a:rPr>
              <a:t>tih heroja rata;</a:t>
            </a:r>
          </a:p>
          <a:p>
            <a:pPr algn="ctr"/>
            <a:r>
              <a:rPr lang="hr-HR" sz="900" b="1" dirty="0">
                <a:solidFill>
                  <a:schemeClr val="tx1">
                    <a:lumMod val="95000"/>
                    <a:lumOff val="5000"/>
                  </a:schemeClr>
                </a:solidFill>
              </a:rPr>
              <a:t>a naročito ponosna sam</a:t>
            </a:r>
          </a:p>
          <a:p>
            <a:pPr algn="ctr"/>
            <a:r>
              <a:rPr lang="hr-HR" sz="900" b="1" dirty="0">
                <a:solidFill>
                  <a:schemeClr val="tx1">
                    <a:lumMod val="95000"/>
                    <a:lumOff val="5000"/>
                  </a:schemeClr>
                </a:solidFill>
              </a:rPr>
              <a:t>što branio ju je i moj tata</a:t>
            </a:r>
            <a:r>
              <a:rPr lang="hr-HR" sz="900" b="1" dirty="0" smtClean="0">
                <a:solidFill>
                  <a:schemeClr val="tx1">
                    <a:lumMod val="95000"/>
                    <a:lumOff val="5000"/>
                  </a:schemeClr>
                </a:solidFill>
              </a:rPr>
              <a:t>.</a:t>
            </a:r>
          </a:p>
          <a:p>
            <a:pPr algn="ctr"/>
            <a:endParaRPr lang="hr-HR" sz="900" b="1" dirty="0">
              <a:solidFill>
                <a:schemeClr val="tx1">
                  <a:lumMod val="95000"/>
                  <a:lumOff val="5000"/>
                </a:schemeClr>
              </a:solidFill>
            </a:endParaRPr>
          </a:p>
          <a:p>
            <a:pPr algn="r"/>
            <a:r>
              <a:rPr lang="hr-HR" sz="1050" b="1" dirty="0" smtClean="0">
                <a:solidFill>
                  <a:schemeClr val="tx1">
                    <a:lumMod val="95000"/>
                    <a:lumOff val="5000"/>
                  </a:schemeClr>
                </a:solidFill>
              </a:rPr>
              <a:t>Ana Trajanov, 8.b</a:t>
            </a:r>
            <a:endParaRPr lang="hr-HR" sz="1050" b="1" dirty="0">
              <a:solidFill>
                <a:schemeClr val="tx1">
                  <a:lumMod val="95000"/>
                  <a:lumOff val="5000"/>
                </a:schemeClr>
              </a:solidFill>
            </a:endParaRPr>
          </a:p>
        </p:txBody>
      </p:sp>
      <p:sp>
        <p:nvSpPr>
          <p:cNvPr id="23" name="Rectangle 22"/>
          <p:cNvSpPr/>
          <p:nvPr/>
        </p:nvSpPr>
        <p:spPr>
          <a:xfrm>
            <a:off x="428604" y="5786446"/>
            <a:ext cx="3594189" cy="523220"/>
          </a:xfrm>
          <a:prstGeom prst="rect">
            <a:avLst/>
          </a:prstGeom>
          <a:noFill/>
        </p:spPr>
        <p:txBody>
          <a:bodyPr wrap="none" lIns="91440" tIns="45720" rIns="91440" bIns="45720">
            <a:spAutoFit/>
          </a:bodyPr>
          <a:lstStyle/>
          <a:p>
            <a:pPr algn="ctr"/>
            <a:r>
              <a:rPr lang="hr-HR" sz="2800" b="1" cap="none" spc="0" dirty="0" smtClean="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Hrvatskim braniteljima</a:t>
            </a:r>
            <a:endParaRPr lang="en-US" sz="2800" b="1" cap="none" spc="0" dirty="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4" name="Picture 23" descr="PB180058.JPG"/>
          <p:cNvPicPr>
            <a:picLocks noChangeAspect="1"/>
          </p:cNvPicPr>
          <p:nvPr/>
        </p:nvPicPr>
        <p:blipFill>
          <a:blip r:embed="rId5" cstate="print"/>
          <a:stretch>
            <a:fillRect/>
          </a:stretch>
        </p:blipFill>
        <p:spPr>
          <a:xfrm>
            <a:off x="5048238" y="1785918"/>
            <a:ext cx="1809762" cy="1357322"/>
          </a:xfrm>
          <a:prstGeom prst="rect">
            <a:avLst/>
          </a:prstGeom>
        </p:spPr>
      </p:pic>
      <p:pic>
        <p:nvPicPr>
          <p:cNvPr id="25" name="Picture 24" descr="PB180052.JPG"/>
          <p:cNvPicPr>
            <a:picLocks noChangeAspect="1"/>
          </p:cNvPicPr>
          <p:nvPr/>
        </p:nvPicPr>
        <p:blipFill>
          <a:blip r:embed="rId6" cstate="print"/>
          <a:stretch>
            <a:fillRect/>
          </a:stretch>
        </p:blipFill>
        <p:spPr>
          <a:xfrm>
            <a:off x="5072050" y="3286116"/>
            <a:ext cx="1785950" cy="1339463"/>
          </a:xfrm>
          <a:prstGeom prst="rect">
            <a:avLst/>
          </a:prstGeom>
        </p:spPr>
      </p:pic>
      <p:pic>
        <p:nvPicPr>
          <p:cNvPr id="26" name="Picture 25" descr="PB180055.JPG"/>
          <p:cNvPicPr>
            <a:picLocks noChangeAspect="1"/>
          </p:cNvPicPr>
          <p:nvPr/>
        </p:nvPicPr>
        <p:blipFill>
          <a:blip r:embed="rId7" cstate="print"/>
          <a:stretch>
            <a:fillRect/>
          </a:stretch>
        </p:blipFill>
        <p:spPr>
          <a:xfrm>
            <a:off x="5048237" y="4643438"/>
            <a:ext cx="1809763" cy="1357322"/>
          </a:xfrm>
          <a:prstGeom prst="rect">
            <a:avLst/>
          </a:prstGeom>
        </p:spPr>
      </p:pic>
      <p:sp>
        <p:nvSpPr>
          <p:cNvPr id="27" name="Rectangle 26"/>
          <p:cNvSpPr/>
          <p:nvPr/>
        </p:nvSpPr>
        <p:spPr>
          <a:xfrm>
            <a:off x="4857760" y="714348"/>
            <a:ext cx="1857388" cy="1000132"/>
          </a:xfrm>
          <a:prstGeom prst="rect">
            <a:avLst/>
          </a:prstGeom>
          <a:solidFill>
            <a:srgbClr val="33A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hr-HR" sz="1050" dirty="0" smtClean="0">
                <a:solidFill>
                  <a:schemeClr val="tx1">
                    <a:lumMod val="95000"/>
                    <a:lumOff val="5000"/>
                  </a:schemeClr>
                </a:solidFill>
                <a:latin typeface="Eras Demi ITC" pitchFamily="34" charset="0"/>
              </a:rPr>
              <a:t>16. Studenog 2009. učenici naše škole zapalili su svijeće za hrabre branitelje grada Vukovara i ostale branitelje Domovinskog rata.</a:t>
            </a:r>
            <a:endParaRPr lang="hr-HR" sz="1050" dirty="0">
              <a:solidFill>
                <a:schemeClr val="tx1">
                  <a:lumMod val="95000"/>
                  <a:lumOff val="5000"/>
                </a:schemeClr>
              </a:solidFill>
              <a:latin typeface="Eras Demi ITC" pitchFamily="34" charset="0"/>
            </a:endParaRPr>
          </a:p>
        </p:txBody>
      </p:sp>
      <p:sp>
        <p:nvSpPr>
          <p:cNvPr id="28" name="Oval 27"/>
          <p:cNvSpPr/>
          <p:nvPr/>
        </p:nvSpPr>
        <p:spPr>
          <a:xfrm>
            <a:off x="4929198" y="2786050"/>
            <a:ext cx="500066" cy="500066"/>
          </a:xfrm>
          <a:prstGeom prst="ellipse">
            <a:avLst/>
          </a:prstGeom>
          <a:solidFill>
            <a:srgbClr val="33A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100" b="1" dirty="0" smtClean="0">
                <a:solidFill>
                  <a:schemeClr val="tx1">
                    <a:lumMod val="95000"/>
                    <a:lumOff val="5000"/>
                  </a:schemeClr>
                </a:solidFill>
              </a:rPr>
              <a:t>8.c</a:t>
            </a:r>
            <a:endParaRPr lang="hr-HR" sz="1100" b="1" dirty="0">
              <a:solidFill>
                <a:schemeClr val="tx1">
                  <a:lumMod val="95000"/>
                  <a:lumOff val="5000"/>
                </a:schemeClr>
              </a:solidFill>
            </a:endParaRPr>
          </a:p>
        </p:txBody>
      </p:sp>
      <p:sp>
        <p:nvSpPr>
          <p:cNvPr id="29" name="Oval 28"/>
          <p:cNvSpPr/>
          <p:nvPr/>
        </p:nvSpPr>
        <p:spPr>
          <a:xfrm>
            <a:off x="4857760" y="4071934"/>
            <a:ext cx="571504" cy="571504"/>
          </a:xfrm>
          <a:prstGeom prst="ellipse">
            <a:avLst/>
          </a:prstGeom>
          <a:solidFill>
            <a:srgbClr val="33A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200" b="1" dirty="0" smtClean="0">
                <a:solidFill>
                  <a:schemeClr val="tx1">
                    <a:lumMod val="95000"/>
                    <a:lumOff val="5000"/>
                  </a:schemeClr>
                </a:solidFill>
              </a:rPr>
              <a:t>4.b</a:t>
            </a:r>
            <a:endParaRPr lang="hr-HR" sz="1200" b="1" dirty="0">
              <a:solidFill>
                <a:schemeClr val="tx1">
                  <a:lumMod val="95000"/>
                  <a:lumOff val="5000"/>
                </a:schemeClr>
              </a:solidFill>
            </a:endParaRPr>
          </a:p>
        </p:txBody>
      </p:sp>
      <p:pic>
        <p:nvPicPr>
          <p:cNvPr id="30" name="Picture 29" descr="PB180056.JPG"/>
          <p:cNvPicPr>
            <a:picLocks noChangeAspect="1"/>
          </p:cNvPicPr>
          <p:nvPr/>
        </p:nvPicPr>
        <p:blipFill>
          <a:blip r:embed="rId8" cstate="print"/>
          <a:stretch>
            <a:fillRect/>
          </a:stretch>
        </p:blipFill>
        <p:spPr>
          <a:xfrm>
            <a:off x="5024449" y="6000760"/>
            <a:ext cx="1833551" cy="1375163"/>
          </a:xfrm>
          <a:prstGeom prst="rect">
            <a:avLst/>
          </a:prstGeom>
        </p:spPr>
      </p:pic>
      <p:sp>
        <p:nvSpPr>
          <p:cNvPr id="31" name="Oval 30"/>
          <p:cNvSpPr/>
          <p:nvPr/>
        </p:nvSpPr>
        <p:spPr>
          <a:xfrm>
            <a:off x="4857760" y="5786446"/>
            <a:ext cx="571504" cy="500066"/>
          </a:xfrm>
          <a:prstGeom prst="ellipse">
            <a:avLst/>
          </a:prstGeom>
          <a:solidFill>
            <a:srgbClr val="33A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200" b="1" dirty="0" smtClean="0">
                <a:solidFill>
                  <a:schemeClr val="tx1">
                    <a:lumMod val="95000"/>
                    <a:lumOff val="5000"/>
                  </a:schemeClr>
                </a:solidFill>
              </a:rPr>
              <a:t>6.c</a:t>
            </a:r>
            <a:endParaRPr lang="hr-HR" sz="1200" b="1" dirty="0">
              <a:solidFill>
                <a:schemeClr val="tx1">
                  <a:lumMod val="95000"/>
                  <a:lumOff val="5000"/>
                </a:schemeClr>
              </a:solidFill>
            </a:endParaRPr>
          </a:p>
        </p:txBody>
      </p:sp>
      <p:sp>
        <p:nvSpPr>
          <p:cNvPr id="19" name="Rectangle 18"/>
          <p:cNvSpPr/>
          <p:nvPr/>
        </p:nvSpPr>
        <p:spPr>
          <a:xfrm>
            <a:off x="2285992" y="8000992"/>
            <a:ext cx="1857388" cy="1143008"/>
          </a:xfrm>
          <a:prstGeom prst="rect">
            <a:avLst/>
          </a:prstGeom>
          <a:solidFill>
            <a:srgbClr val="A2F0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sz="1000" b="1" dirty="0" smtClean="0">
              <a:solidFill>
                <a:schemeClr val="tx1"/>
              </a:solidFill>
            </a:endParaRPr>
          </a:p>
          <a:p>
            <a:pPr algn="ctr"/>
            <a:r>
              <a:rPr lang="hr-HR" sz="1000" b="1" dirty="0" smtClean="0">
                <a:solidFill>
                  <a:schemeClr val="tx1"/>
                </a:solidFill>
              </a:rPr>
              <a:t>Hrabri vojnici živote su dali,</a:t>
            </a:r>
          </a:p>
          <a:p>
            <a:pPr algn="ctr"/>
            <a:r>
              <a:rPr lang="hr-HR" sz="1000" b="1" dirty="0" smtClean="0">
                <a:solidFill>
                  <a:schemeClr val="tx1"/>
                </a:solidFill>
              </a:rPr>
              <a:t>za našu slobodu junački su pali.</a:t>
            </a:r>
          </a:p>
          <a:p>
            <a:pPr algn="ctr"/>
            <a:endParaRPr lang="hr-HR" sz="1000" b="1" dirty="0" smtClean="0">
              <a:solidFill>
                <a:schemeClr val="tx1"/>
              </a:solidFill>
            </a:endParaRPr>
          </a:p>
          <a:p>
            <a:pPr algn="ctr"/>
            <a:r>
              <a:rPr lang="hr-HR" sz="1000" b="1" dirty="0" smtClean="0">
                <a:solidFill>
                  <a:schemeClr val="tx1"/>
                </a:solidFill>
              </a:rPr>
              <a:t>Oni su pošli prerano u grob, </a:t>
            </a:r>
          </a:p>
          <a:p>
            <a:pPr algn="ctr"/>
            <a:r>
              <a:rPr lang="hr-HR" sz="1000" b="1" dirty="0" smtClean="0">
                <a:solidFill>
                  <a:schemeClr val="tx1"/>
                </a:solidFill>
              </a:rPr>
              <a:t>da hrvatski narod ne bi bio rob.</a:t>
            </a:r>
          </a:p>
          <a:p>
            <a:pPr algn="ctr"/>
            <a:endParaRPr lang="hr-HR" sz="1000" dirty="0" smtClean="0">
              <a:solidFill>
                <a:schemeClr val="tx1"/>
              </a:solidFill>
            </a:endParaRPr>
          </a:p>
          <a:p>
            <a:pPr algn="ctr"/>
            <a:endParaRPr lang="hr-HR" sz="1000" dirty="0">
              <a:solidFill>
                <a:schemeClr val="tx1"/>
              </a:solidFill>
            </a:endParaRPr>
          </a:p>
        </p:txBody>
      </p:sp>
      <p:sp>
        <p:nvSpPr>
          <p:cNvPr id="22" name="Rectangle 21"/>
          <p:cNvSpPr/>
          <p:nvPr/>
        </p:nvSpPr>
        <p:spPr>
          <a:xfrm>
            <a:off x="4214818" y="8072430"/>
            <a:ext cx="2500330" cy="1071570"/>
          </a:xfrm>
          <a:prstGeom prst="rect">
            <a:avLst/>
          </a:prstGeom>
          <a:solidFill>
            <a:srgbClr val="A2F0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b="1" dirty="0" smtClean="0">
                <a:solidFill>
                  <a:schemeClr val="tx1"/>
                </a:solidFill>
              </a:rPr>
              <a:t>No domovina zna i druge heroje;</a:t>
            </a:r>
          </a:p>
          <a:p>
            <a:pPr algn="ctr"/>
            <a:r>
              <a:rPr lang="hr-HR" sz="1000" b="1" dirty="0" smtClean="0">
                <a:solidFill>
                  <a:schemeClr val="tx1"/>
                </a:solidFill>
              </a:rPr>
              <a:t>mnogi reporteri dadoše živote svoje.</a:t>
            </a:r>
          </a:p>
          <a:p>
            <a:pPr algn="ctr"/>
            <a:endParaRPr lang="hr-HR" sz="1000" b="1" dirty="0" smtClean="0">
              <a:solidFill>
                <a:schemeClr val="tx1"/>
              </a:solidFill>
            </a:endParaRPr>
          </a:p>
          <a:p>
            <a:pPr algn="ctr"/>
            <a:r>
              <a:rPr lang="hr-HR" sz="1000" b="1" dirty="0" smtClean="0">
                <a:solidFill>
                  <a:schemeClr val="tx1"/>
                </a:solidFill>
              </a:rPr>
              <a:t>I dandanas se njihova žrtva pamti, </a:t>
            </a:r>
          </a:p>
          <a:p>
            <a:pPr algn="ctr"/>
            <a:r>
              <a:rPr lang="hr-HR" sz="1000" b="1" dirty="0" smtClean="0">
                <a:solidFill>
                  <a:schemeClr val="tx1"/>
                </a:solidFill>
              </a:rPr>
              <a:t>u našim srcima vječna zahvalnost plamti.</a:t>
            </a:r>
          </a:p>
          <a:p>
            <a:pPr algn="ctr"/>
            <a:endParaRPr lang="hr-HR" sz="1000" b="1" dirty="0" smtClean="0">
              <a:solidFill>
                <a:schemeClr val="tx1"/>
              </a:solidFill>
            </a:endParaRPr>
          </a:p>
          <a:p>
            <a:pPr algn="ctr"/>
            <a:r>
              <a:rPr lang="hr-HR" sz="1000" b="1" dirty="0" smtClean="0">
                <a:solidFill>
                  <a:schemeClr val="tx1"/>
                </a:solidFill>
              </a:rPr>
              <a:t>Valentina Runko 6.b</a:t>
            </a:r>
            <a:endParaRPr lang="hr-HR" sz="1000" b="1" dirty="0">
              <a:solidFill>
                <a:schemeClr val="tx1"/>
              </a:solidFill>
            </a:endParaRPr>
          </a:p>
        </p:txBody>
      </p:sp>
      <p:sp>
        <p:nvSpPr>
          <p:cNvPr id="33" name="Rectangle 32"/>
          <p:cNvSpPr/>
          <p:nvPr/>
        </p:nvSpPr>
        <p:spPr>
          <a:xfrm>
            <a:off x="2285992" y="7572396"/>
            <a:ext cx="4318490" cy="523220"/>
          </a:xfrm>
          <a:prstGeom prst="rect">
            <a:avLst/>
          </a:prstGeom>
          <a:noFill/>
        </p:spPr>
        <p:txBody>
          <a:bodyPr wrap="none" lIns="91440" tIns="45720" rIns="91440" bIns="45720">
            <a:spAutoFit/>
          </a:bodyPr>
          <a:lstStyle/>
          <a:p>
            <a:pPr algn="ctr"/>
            <a:r>
              <a:rPr lang="hr-HR" sz="2800" b="1" cap="none" spc="0" dirty="0" smtClean="0">
                <a:ln w="17780" cmpd="sng">
                  <a:noFill/>
                  <a:prstDash val="solid"/>
                  <a:miter lim="800000"/>
                </a:ln>
                <a:effectLst>
                  <a:outerShdw blurRad="50800" algn="tl" rotWithShape="0">
                    <a:srgbClr val="000000"/>
                  </a:outerShdw>
                </a:effectLst>
              </a:rPr>
              <a:t>Junacima domovinskog rata</a:t>
            </a:r>
            <a:endParaRPr lang="en-US" sz="2800" b="1" cap="none" spc="0" dirty="0">
              <a:ln w="17780" cmpd="sng">
                <a:noFill/>
                <a:prstDash val="solid"/>
                <a:miter lim="800000"/>
              </a:ln>
              <a:effectLst>
                <a:outerShdw blurRad="50800" algn="tl" rotWithShape="0">
                  <a:srgbClr val="000000"/>
                </a:outerShdw>
              </a:effectLst>
            </a:endParaRPr>
          </a:p>
        </p:txBody>
      </p:sp>
      <p:sp>
        <p:nvSpPr>
          <p:cNvPr id="32" name="Oval 31"/>
          <p:cNvSpPr/>
          <p:nvPr/>
        </p:nvSpPr>
        <p:spPr>
          <a:xfrm>
            <a:off x="0" y="8643966"/>
            <a:ext cx="642918" cy="5000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smtClean="0"/>
              <a:t>12</a:t>
            </a:r>
            <a:endParaRPr lang="hr-HR"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hr-HR"/>
          </a:p>
        </p:txBody>
      </p:sp>
      <p:sp>
        <p:nvSpPr>
          <p:cNvPr id="3" name="Subtitle 2"/>
          <p:cNvSpPr>
            <a:spLocks noGrp="1"/>
          </p:cNvSpPr>
          <p:nvPr>
            <p:ph type="subTitle" idx="1"/>
          </p:nvPr>
        </p:nvSpPr>
        <p:spPr/>
        <p:txBody>
          <a:bodyPr/>
          <a:lstStyle/>
          <a:p>
            <a:endParaRPr lang="hr-HR"/>
          </a:p>
        </p:txBody>
      </p:sp>
      <p:sp>
        <p:nvSpPr>
          <p:cNvPr id="4" name="Rectangle 3"/>
          <p:cNvSpPr/>
          <p:nvPr/>
        </p:nvSpPr>
        <p:spPr>
          <a:xfrm>
            <a:off x="0" y="0"/>
            <a:ext cx="6617516" cy="769441"/>
          </a:xfrm>
          <a:prstGeom prst="rect">
            <a:avLst/>
          </a:prstGeom>
          <a:noFill/>
        </p:spPr>
        <p:txBody>
          <a:bodyPr wrap="none" lIns="91440" tIns="45720" rIns="91440" bIns="45720">
            <a:spAutoFit/>
          </a:bodyPr>
          <a:lstStyle/>
          <a:p>
            <a:pPr algn="ctr"/>
            <a:r>
              <a:rPr lang="hr-HR" sz="4400" b="1" cap="none" spc="0" dirty="0" smtClean="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Harrington" pitchFamily="82" charset="0"/>
              </a:rPr>
              <a:t>Što rade naši bivši učenici</a:t>
            </a:r>
            <a:endParaRPr lang="en-US" sz="4400" b="1" cap="none" spc="0" dirty="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Harrington" pitchFamily="82" charset="0"/>
            </a:endParaRPr>
          </a:p>
        </p:txBody>
      </p:sp>
      <p:pic>
        <p:nvPicPr>
          <p:cNvPr id="5" name="Picture 2"/>
          <p:cNvPicPr>
            <a:picLocks noChangeAspect="1" noChangeArrowheads="1"/>
          </p:cNvPicPr>
          <p:nvPr/>
        </p:nvPicPr>
        <p:blipFill>
          <a:blip r:embed="rId2" cstate="print"/>
          <a:srcRect l="5210" r="3620" b="6914"/>
          <a:stretch>
            <a:fillRect/>
          </a:stretch>
        </p:blipFill>
        <p:spPr bwMode="auto">
          <a:xfrm>
            <a:off x="0" y="928662"/>
            <a:ext cx="3500462" cy="2643206"/>
          </a:xfrm>
          <a:prstGeom prst="rect">
            <a:avLst/>
          </a:prstGeom>
          <a:noFill/>
          <a:ln w="9525">
            <a:noFill/>
            <a:miter lim="800000"/>
            <a:headEnd/>
            <a:tailEnd/>
          </a:ln>
        </p:spPr>
      </p:pic>
      <p:sp>
        <p:nvSpPr>
          <p:cNvPr id="6" name="Rectangle 5"/>
          <p:cNvSpPr/>
          <p:nvPr/>
        </p:nvSpPr>
        <p:spPr>
          <a:xfrm>
            <a:off x="0" y="3214678"/>
            <a:ext cx="3500462" cy="3571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400" dirty="0" smtClean="0"/>
              <a:t>Irina Čulinović- Soldat</a:t>
            </a:r>
            <a:endParaRPr lang="hr-HR" sz="1400" dirty="0"/>
          </a:p>
        </p:txBody>
      </p:sp>
      <p:sp>
        <p:nvSpPr>
          <p:cNvPr id="7" name="Rectangle 6"/>
          <p:cNvSpPr/>
          <p:nvPr/>
        </p:nvSpPr>
        <p:spPr>
          <a:xfrm>
            <a:off x="0" y="3643306"/>
            <a:ext cx="3500438" cy="4929222"/>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hr-HR" sz="900" dirty="0">
                <a:solidFill>
                  <a:schemeClr val="tx1"/>
                </a:solidFill>
              </a:rPr>
              <a:t> </a:t>
            </a:r>
            <a:endParaRPr lang="hr-HR" sz="900" dirty="0" smtClean="0">
              <a:solidFill>
                <a:schemeClr val="tx1"/>
              </a:solidFill>
            </a:endParaRPr>
          </a:p>
          <a:p>
            <a:pPr algn="just"/>
            <a:endParaRPr lang="hr-HR" sz="900" dirty="0" smtClean="0">
              <a:solidFill>
                <a:schemeClr val="tx1"/>
              </a:solidFill>
            </a:endParaRPr>
          </a:p>
          <a:p>
            <a:pPr algn="just"/>
            <a:r>
              <a:rPr lang="hr-HR" sz="900" dirty="0" smtClean="0">
                <a:solidFill>
                  <a:schemeClr val="tx1"/>
                </a:solidFill>
              </a:rPr>
              <a:t>Auh</a:t>
            </a:r>
            <a:r>
              <a:rPr lang="hr-HR" sz="900" dirty="0">
                <a:solidFill>
                  <a:schemeClr val="tx1"/>
                </a:solidFill>
              </a:rPr>
              <a:t>, bilo je to ranih 80-tih, pamtim odlazak u prvi razred...poklopilo se to s preseljenjem u naš novi stan na Zibelu. Kad je nastava završila, vidjela sam da me nitko ne čeka, pa sam hrabro, s ključem novog stana oko vrata ( tad je to bilo moderno), krenula prema kući. Na pola puta zaustavila me škripa kočnica starog "Pezejca" mojih roditelja koji su me u panici tražili. Mislili su da sam smotana i neću naći put do kuće, ali eto, jesam.</a:t>
            </a:r>
          </a:p>
          <a:p>
            <a:pPr algn="just"/>
            <a:r>
              <a:rPr lang="hr-HR" sz="900" dirty="0">
                <a:solidFill>
                  <a:schemeClr val="bg1"/>
                </a:solidFill>
              </a:rPr>
              <a:t/>
            </a:r>
            <a:br>
              <a:rPr lang="hr-HR" sz="900" dirty="0">
                <a:solidFill>
                  <a:schemeClr val="bg1"/>
                </a:solidFill>
              </a:rPr>
            </a:br>
            <a:endParaRPr lang="hr-HR" sz="900" b="1" u="sng" dirty="0">
              <a:solidFill>
                <a:schemeClr val="bg1"/>
              </a:solidFill>
            </a:endParaRPr>
          </a:p>
          <a:p>
            <a:pPr algn="just"/>
            <a:r>
              <a:rPr lang="hr-HR" sz="900" dirty="0">
                <a:solidFill>
                  <a:schemeClr val="tx1"/>
                </a:solidFill>
              </a:rPr>
              <a:t> </a:t>
            </a:r>
            <a:endParaRPr lang="hr-HR" sz="900" dirty="0" smtClean="0">
              <a:solidFill>
                <a:schemeClr val="tx1"/>
              </a:solidFill>
            </a:endParaRPr>
          </a:p>
          <a:p>
            <a:pPr algn="just"/>
            <a:endParaRPr lang="hr-HR" sz="900" dirty="0" smtClean="0">
              <a:solidFill>
                <a:schemeClr val="tx1"/>
              </a:solidFill>
            </a:endParaRPr>
          </a:p>
          <a:p>
            <a:pPr algn="just"/>
            <a:r>
              <a:rPr lang="hr-HR" sz="900" dirty="0" smtClean="0">
                <a:solidFill>
                  <a:schemeClr val="tx1"/>
                </a:solidFill>
              </a:rPr>
              <a:t>Moj prvi </a:t>
            </a:r>
            <a:r>
              <a:rPr lang="hr-HR" sz="900" dirty="0">
                <a:solidFill>
                  <a:schemeClr val="tx1"/>
                </a:solidFill>
              </a:rPr>
              <a:t>učitelj bio je gospodin Mirko Tomazinić. Mnoga su profesorska imena prošla kroz moj život, ali samo neka pamtim. Njegovo je među prvima. Bio je to iznimno elegantan čovjek, gospodin s velikim pečatnjakom na lijevoj ruci. Imao je blag pristup, jako smo ga voljeli. Iz današnje perspektive, mislim da je bio odličan pedagog. Sjećam se kako su nam odmori prolazili na guma lastici, sjećam se glasnog navijanja za košarkašku ekipu iza škole, ali i jakih udaraca od graničara. </a:t>
            </a:r>
          </a:p>
          <a:p>
            <a:pPr algn="just"/>
            <a:r>
              <a:rPr lang="hr-HR" sz="900" dirty="0">
                <a:solidFill>
                  <a:schemeClr val="tx1"/>
                </a:solidFill>
              </a:rPr>
              <a:t>Sjećam se i najdraže klope iz kantine, makarona s mesom kao i mjesta gdje smo gasili žeđ, na popularnim pipama kod samog ulaza.</a:t>
            </a:r>
          </a:p>
          <a:p>
            <a:pPr algn="just"/>
            <a:r>
              <a:rPr lang="hr-HR" sz="900" dirty="0">
                <a:solidFill>
                  <a:schemeClr val="tx1"/>
                </a:solidFill>
              </a:rPr>
              <a:t>Najdraže od svega bio mi je rad na "zvučnoj", (razglasu) jer sam kadgod bila odabrana da čitam neke školske obavijesti, i to zato jer sam tada bila oslobođena biti na školskom satu. Voljela sam i hodati za vrijeme nastave (iz istog razloga) od razreda do razreda, a jedanput sam u jedan ušla i rekla: "Halo, dobar dan!". Razred je pukao od smijeha, a ja sam se crvenila. Bilo je to doba čestog telefoniranja, očito</a:t>
            </a:r>
            <a:r>
              <a:rPr lang="hr-HR" sz="900" dirty="0" smtClean="0">
                <a:solidFill>
                  <a:schemeClr val="tx1"/>
                </a:solidFill>
              </a:rPr>
              <a:t>.</a:t>
            </a:r>
          </a:p>
          <a:p>
            <a:pPr algn="just"/>
            <a:endParaRPr lang="hr-HR" sz="900" dirty="0">
              <a:solidFill>
                <a:schemeClr val="tx1"/>
              </a:solidFill>
            </a:endParaRPr>
          </a:p>
          <a:p>
            <a:pPr algn="just"/>
            <a:endParaRPr lang="hr-HR" sz="900" dirty="0" smtClean="0">
              <a:solidFill>
                <a:schemeClr val="tx1"/>
              </a:solidFill>
            </a:endParaRPr>
          </a:p>
          <a:p>
            <a:pPr algn="just"/>
            <a:endParaRPr lang="hr-HR" sz="900" dirty="0" smtClean="0">
              <a:solidFill>
                <a:schemeClr val="tx1"/>
              </a:solidFill>
            </a:endParaRPr>
          </a:p>
          <a:p>
            <a:pPr algn="just"/>
            <a:r>
              <a:rPr lang="hr-HR" sz="900" dirty="0" smtClean="0">
                <a:solidFill>
                  <a:schemeClr val="tx1"/>
                </a:solidFill>
              </a:rPr>
              <a:t>Najviše sam voljela hrvatski kod profesorice Špišić. I danas pamtim tu dragu ženu zbog koje sam zavoljela knjige i pisanje, engleski i francuski sam obožavala. Poput većine, matematiku, kasnije fiziku i kemiju nisam mogla smisliti. Do danas se po tom pitanju ništa nije promijenilo.</a:t>
            </a:r>
          </a:p>
          <a:p>
            <a:pPr algn="just"/>
            <a:endParaRPr lang="hr-HR" sz="900" dirty="0">
              <a:solidFill>
                <a:schemeClr val="tx1"/>
              </a:solidFill>
            </a:endParaRPr>
          </a:p>
        </p:txBody>
      </p:sp>
      <p:sp>
        <p:nvSpPr>
          <p:cNvPr id="8" name="Rectangle 7"/>
          <p:cNvSpPr/>
          <p:nvPr/>
        </p:nvSpPr>
        <p:spPr>
          <a:xfrm>
            <a:off x="3500438" y="714348"/>
            <a:ext cx="3357562" cy="36433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hr-HR" sz="900" dirty="0" smtClean="0">
              <a:solidFill>
                <a:schemeClr val="tx1"/>
              </a:solidFill>
            </a:endParaRPr>
          </a:p>
          <a:p>
            <a:pPr algn="just"/>
            <a:endParaRPr lang="hr-HR" sz="900" dirty="0" smtClean="0">
              <a:solidFill>
                <a:schemeClr val="tx1"/>
              </a:solidFill>
            </a:endParaRPr>
          </a:p>
          <a:p>
            <a:pPr algn="just"/>
            <a:endParaRPr lang="hr-HR" sz="900" dirty="0" smtClean="0">
              <a:solidFill>
                <a:schemeClr val="tx1"/>
              </a:solidFill>
            </a:endParaRPr>
          </a:p>
          <a:p>
            <a:pPr algn="just"/>
            <a:r>
              <a:rPr lang="hr-HR" sz="900" dirty="0" smtClean="0">
                <a:solidFill>
                  <a:schemeClr val="tx1"/>
                </a:solidFill>
              </a:rPr>
              <a:t>Profesorica </a:t>
            </a:r>
            <a:r>
              <a:rPr lang="hr-HR" sz="900" dirty="0">
                <a:solidFill>
                  <a:schemeClr val="tx1"/>
                </a:solidFill>
              </a:rPr>
              <a:t>Alma, žena vječno dobre frizure, genijalna profesorica, prof. Špišić i prof. Tomazinić. Tu i tamo čujem kako su, ali zapravo ne znam gdje su i kako su. Žao mi je što se nikad ne potegne pitanje okupljanja učenika, voljela bih vidjeti kako izgleda i gdje je moja ekipa iz razreda, jednako kao i profesori koji su nas i učili i odgajali.</a:t>
            </a:r>
          </a:p>
          <a:p>
            <a:pPr algn="just"/>
            <a:r>
              <a:rPr lang="hr-HR" sz="900" b="1" u="sng" dirty="0">
                <a:solidFill>
                  <a:schemeClr val="tx2">
                    <a:lumMod val="75000"/>
                  </a:schemeClr>
                </a:solidFill>
              </a:rPr>
              <a:t/>
            </a:r>
            <a:br>
              <a:rPr lang="hr-HR" sz="900" b="1" u="sng" dirty="0">
                <a:solidFill>
                  <a:schemeClr val="tx2">
                    <a:lumMod val="75000"/>
                  </a:schemeClr>
                </a:solidFill>
              </a:rPr>
            </a:br>
            <a:endParaRPr lang="hr-HR" sz="900" b="1" u="sng" dirty="0">
              <a:solidFill>
                <a:schemeClr val="bg1"/>
              </a:solidFill>
            </a:endParaRPr>
          </a:p>
          <a:p>
            <a:pPr algn="just"/>
            <a:endParaRPr lang="hr-HR" sz="900" dirty="0" smtClean="0">
              <a:solidFill>
                <a:schemeClr val="tx1"/>
              </a:solidFill>
            </a:endParaRPr>
          </a:p>
          <a:p>
            <a:pPr algn="just"/>
            <a:r>
              <a:rPr lang="hr-HR" sz="900" dirty="0" smtClean="0">
                <a:solidFill>
                  <a:schemeClr val="tx1"/>
                </a:solidFill>
              </a:rPr>
              <a:t>O</a:t>
            </a:r>
            <a:r>
              <a:rPr lang="hr-HR" sz="900" dirty="0">
                <a:solidFill>
                  <a:schemeClr val="tx1"/>
                </a:solidFill>
              </a:rPr>
              <a:t>, imala sam ih možda i previše, išla sam na engleski i njemački vanredno, recitirala, plesala ritmiku i balet, glumila u kazalištu Daska, bila član lutkarske scene, išla na izviđače, klavir i gitaru. Možda je ovaj niz podugačak ali shvatila sam s vremenom, mene je oblikovao, usadio radne navike, utjecao na moju životnu ambiciju, odredio mi put. Klinci su male spužve i kad se napravi dobar raspored, sve se stiže.</a:t>
            </a:r>
          </a:p>
          <a:p>
            <a:pPr algn="just"/>
            <a:r>
              <a:rPr lang="hr-HR" sz="900" b="1" u="sng" dirty="0">
                <a:solidFill>
                  <a:srgbClr val="FF0000"/>
                </a:solidFill>
              </a:rPr>
              <a:t/>
            </a:r>
            <a:br>
              <a:rPr lang="hr-HR" sz="900" b="1" u="sng" dirty="0">
                <a:solidFill>
                  <a:srgbClr val="FF0000"/>
                </a:solidFill>
              </a:rPr>
            </a:br>
            <a:endParaRPr lang="hr-HR" sz="900" b="1" u="sng" dirty="0">
              <a:solidFill>
                <a:schemeClr val="bg1"/>
              </a:solidFill>
            </a:endParaRPr>
          </a:p>
          <a:p>
            <a:pPr algn="just"/>
            <a:endParaRPr lang="hr-HR" sz="900" dirty="0" smtClean="0">
              <a:solidFill>
                <a:schemeClr val="tx1"/>
              </a:solidFill>
            </a:endParaRPr>
          </a:p>
          <a:p>
            <a:pPr algn="just"/>
            <a:r>
              <a:rPr lang="hr-HR" sz="900" dirty="0" smtClean="0">
                <a:solidFill>
                  <a:schemeClr val="tx1"/>
                </a:solidFill>
              </a:rPr>
              <a:t>Zapravo</a:t>
            </a:r>
            <a:r>
              <a:rPr lang="hr-HR" sz="900" dirty="0">
                <a:solidFill>
                  <a:schemeClr val="tx1"/>
                </a:solidFill>
              </a:rPr>
              <a:t>, oduvijek sam voljela glumu, samo ju nikad nisam doživljavala kao "ozbiljno zanimanje". Radio se pokazao kao mjesto gdje mogu biti što želim, ozbiljna spikerica vijesti i neozbiljna voditeljica top liste. Bili su to moji počeci na radiju Quirinus gdje sam, vjerojatno zbog pozitivnog okruženja ali i spleta okolnosti odlučila, ostajem radijska voditeljica.</a:t>
            </a:r>
          </a:p>
          <a:p>
            <a:r>
              <a:rPr lang="hr-HR" sz="900" dirty="0"/>
              <a:t/>
            </a:r>
            <a:br>
              <a:rPr lang="hr-HR" sz="900" dirty="0"/>
            </a:br>
            <a:endParaRPr lang="hr-HR" sz="900" dirty="0"/>
          </a:p>
        </p:txBody>
      </p:sp>
      <p:sp>
        <p:nvSpPr>
          <p:cNvPr id="9" name="Rectangle 8"/>
          <p:cNvSpPr/>
          <p:nvPr/>
        </p:nvSpPr>
        <p:spPr>
          <a:xfrm>
            <a:off x="3500438" y="4286248"/>
            <a:ext cx="3357562" cy="4857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hr-HR" sz="900" dirty="0" smtClean="0">
              <a:solidFill>
                <a:schemeClr val="tx1"/>
              </a:solidFill>
            </a:endParaRPr>
          </a:p>
          <a:p>
            <a:endParaRPr lang="hr-HR" sz="900" dirty="0" smtClean="0">
              <a:solidFill>
                <a:schemeClr val="tx1"/>
              </a:solidFill>
            </a:endParaRPr>
          </a:p>
          <a:p>
            <a:endParaRPr lang="hr-HR" sz="900" dirty="0" smtClean="0">
              <a:solidFill>
                <a:schemeClr val="tx1"/>
              </a:solidFill>
            </a:endParaRPr>
          </a:p>
          <a:p>
            <a:endParaRPr lang="hr-HR" sz="900" dirty="0" smtClean="0">
              <a:solidFill>
                <a:schemeClr val="tx1"/>
              </a:solidFill>
            </a:endParaRPr>
          </a:p>
          <a:p>
            <a:endParaRPr lang="hr-HR" sz="900" dirty="0">
              <a:solidFill>
                <a:schemeClr val="tx1"/>
              </a:solidFill>
            </a:endParaRPr>
          </a:p>
          <a:p>
            <a:endParaRPr lang="hr-HR" sz="900" dirty="0" smtClean="0">
              <a:solidFill>
                <a:schemeClr val="tx1"/>
              </a:solidFill>
            </a:endParaRPr>
          </a:p>
          <a:p>
            <a:pPr algn="just"/>
            <a:endParaRPr lang="hr-HR" sz="900" dirty="0" smtClean="0">
              <a:solidFill>
                <a:schemeClr val="tx1"/>
              </a:solidFill>
            </a:endParaRPr>
          </a:p>
          <a:p>
            <a:pPr algn="just"/>
            <a:r>
              <a:rPr lang="hr-HR" sz="900" dirty="0" smtClean="0">
                <a:solidFill>
                  <a:schemeClr val="tx1"/>
                </a:solidFill>
              </a:rPr>
              <a:t>Kao </a:t>
            </a:r>
            <a:r>
              <a:rPr lang="hr-HR" sz="900" dirty="0">
                <a:solidFill>
                  <a:schemeClr val="tx1"/>
                </a:solidFill>
              </a:rPr>
              <a:t>da je prošlo milijun godina ali u omjeru onoga što sam mislila da novinarstvo jest i što sam naučila do danas.</a:t>
            </a:r>
          </a:p>
          <a:p>
            <a:pPr algn="just"/>
            <a:r>
              <a:rPr lang="hr-HR" sz="900" dirty="0">
                <a:solidFill>
                  <a:schemeClr val="tx1"/>
                </a:solidFill>
              </a:rPr>
              <a:t>Da biste postali radio voditelj ne možete završiti fakultet niti otići na tečaj. Mora se poklopiti afinitet prema tom poslu i "ono nešto", karizma.</a:t>
            </a:r>
          </a:p>
          <a:p>
            <a:pPr algn="just"/>
            <a:r>
              <a:rPr lang="hr-HR" sz="900" dirty="0">
                <a:solidFill>
                  <a:schemeClr val="tx1"/>
                </a:solidFill>
              </a:rPr>
              <a:t>Najlakše je i najbolje biti svoj i iskren, ponekad biti ciničan prije svega prema sebi pa ti neće zamjeriti kad si isto prema drugima.</a:t>
            </a:r>
          </a:p>
          <a:p>
            <a:pPr algn="just"/>
            <a:r>
              <a:rPr lang="hr-HR" sz="900" dirty="0">
                <a:solidFill>
                  <a:schemeClr val="tx1"/>
                </a:solidFill>
              </a:rPr>
              <a:t>Novinarstvo je u Hrvatskoj u mnogim medijima još uvijek kokošarenje. Kaže se kako je najlakše u Hrvatskoj postati novinar, za razliku od npr. pravnika, novinar si nakon samo jednog objavljenog teksta u novinama. Jako sam tužna zbog toga, ali uistinu, ja se i ne tretiram novinarkom. Ja sam radijska urednica-voditeljica, i to je to.</a:t>
            </a:r>
          </a:p>
          <a:p>
            <a:pPr algn="just"/>
            <a:r>
              <a:rPr lang="hr-HR" sz="900" b="1" u="sng" dirty="0" smtClean="0">
                <a:solidFill>
                  <a:srgbClr val="FF0000"/>
                </a:solidFill>
              </a:rPr>
              <a:t/>
            </a:r>
            <a:br>
              <a:rPr lang="hr-HR" sz="900" b="1" u="sng" dirty="0" smtClean="0">
                <a:solidFill>
                  <a:srgbClr val="FF0000"/>
                </a:solidFill>
              </a:rPr>
            </a:br>
            <a:endParaRPr lang="hr-HR" sz="900" b="1" u="sng" dirty="0" smtClean="0">
              <a:solidFill>
                <a:srgbClr val="FF0000"/>
              </a:solidFill>
            </a:endParaRPr>
          </a:p>
          <a:p>
            <a:pPr algn="just"/>
            <a:r>
              <a:rPr lang="hr-HR" sz="900" dirty="0" smtClean="0">
                <a:solidFill>
                  <a:schemeClr val="tx1"/>
                </a:solidFill>
              </a:rPr>
              <a:t>Bilo </a:t>
            </a:r>
            <a:r>
              <a:rPr lang="hr-HR" sz="900" dirty="0">
                <a:solidFill>
                  <a:schemeClr val="tx1"/>
                </a:solidFill>
              </a:rPr>
              <a:t>je to sasvim slučajno. Pozvali su me suvlasnici radio Quirinusa, Merzel i Vrbanus jer me Merzel pamtio kao klinku koja je glumila u predstavama pa je valjda pomislio da bih ja to mogla. Prvi izleti u eter bili su katastrofalni, cvrkutala sam, škripala, zvučala grozno. A onda je odjednom krenulo samo od sebe, sasvim prirodno...</a:t>
            </a:r>
          </a:p>
          <a:p>
            <a:pPr algn="just"/>
            <a:r>
              <a:rPr lang="hr-HR" sz="900" dirty="0">
                <a:solidFill>
                  <a:schemeClr val="bg1"/>
                </a:solidFill>
              </a:rPr>
              <a:t/>
            </a:r>
            <a:br>
              <a:rPr lang="hr-HR" sz="900" dirty="0">
                <a:solidFill>
                  <a:schemeClr val="bg1"/>
                </a:solidFill>
              </a:rPr>
            </a:br>
            <a:r>
              <a:rPr lang="hr-HR" sz="900" dirty="0">
                <a:solidFill>
                  <a:schemeClr val="tx1"/>
                </a:solidFill>
              </a:rPr>
              <a:t> </a:t>
            </a:r>
            <a:r>
              <a:rPr lang="hr-HR" sz="900" dirty="0" smtClean="0">
                <a:solidFill>
                  <a:schemeClr val="tx1"/>
                </a:solidFill>
              </a:rPr>
              <a:t>Ne </a:t>
            </a:r>
            <a:r>
              <a:rPr lang="hr-HR" sz="900" dirty="0">
                <a:solidFill>
                  <a:schemeClr val="tx1"/>
                </a:solidFill>
              </a:rPr>
              <a:t>volim rano buđenje, ali budilica svako jutro nemilosrdno zvoni u 6. Stižem na Antenu Zagreb u 7, i nakon kratke kavice, pripremam se za svoju šihtu od 9 do 13 sati. To otprilike znači da izvučem glazbeni sinopsis i svaku pjesmu umiksam s pripadajućim singlom, zapravo unaprijed preslušam sve što slušatelji slušaju u mom terminu. Slijedi kratak sastanak s producentima gdje se dogovaramo što ćemo i na koji način obraditi u programu. Po završetku rada u eteru, opet kratak dogovor za sutra i onda obično jurim u neki od studija gdje posuđujem glas u radio ili tv reklami. Potom najmanje 2 do 3 sastanka koja su vezana uz posao moje privatne tvrtke, zdravstveni web portal ordinacija.hr. Mrtva umorna stižem cca oko 18-19 sati kući, u zagrljaj svoj jedinca, četverogodišnjeg Karla.</a:t>
            </a:r>
          </a:p>
          <a:p>
            <a:r>
              <a:rPr lang="hr-HR" dirty="0"/>
              <a:t> </a:t>
            </a:r>
          </a:p>
          <a:p>
            <a:pPr algn="ctr"/>
            <a:endParaRPr lang="hr-HR" dirty="0"/>
          </a:p>
        </p:txBody>
      </p:sp>
      <p:sp>
        <p:nvSpPr>
          <p:cNvPr id="10" name="TextBox 9"/>
          <p:cNvSpPr txBox="1"/>
          <p:nvPr/>
        </p:nvSpPr>
        <p:spPr>
          <a:xfrm>
            <a:off x="428604" y="8572528"/>
            <a:ext cx="2857520" cy="369332"/>
          </a:xfrm>
          <a:prstGeom prst="rect">
            <a:avLst/>
          </a:prstGeom>
          <a:noFill/>
        </p:spPr>
        <p:txBody>
          <a:bodyPr wrap="square" rtlCol="0">
            <a:spAutoFit/>
          </a:bodyPr>
          <a:lstStyle/>
          <a:p>
            <a:r>
              <a:rPr lang="hr-HR" dirty="0" smtClean="0"/>
              <a:t>Anja Štajcar, 6.c</a:t>
            </a:r>
            <a:endParaRPr lang="hr-HR" dirty="0"/>
          </a:p>
        </p:txBody>
      </p:sp>
      <p:sp>
        <p:nvSpPr>
          <p:cNvPr id="11" name="Rectangle 10"/>
          <p:cNvSpPr/>
          <p:nvPr/>
        </p:nvSpPr>
        <p:spPr>
          <a:xfrm>
            <a:off x="0" y="3571868"/>
            <a:ext cx="3429000" cy="35719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sz="1300" b="1" u="sng" dirty="0" smtClean="0">
              <a:solidFill>
                <a:schemeClr val="tx1"/>
              </a:solidFill>
            </a:endParaRPr>
          </a:p>
          <a:p>
            <a:pPr algn="ctr"/>
            <a:r>
              <a:rPr lang="hr-HR" sz="1300" b="1" u="sng" dirty="0" smtClean="0">
                <a:solidFill>
                  <a:schemeClr val="tx1"/>
                </a:solidFill>
              </a:rPr>
              <a:t>1.Sjećaš li se koje si se godine upisala u školu??</a:t>
            </a:r>
          </a:p>
          <a:p>
            <a:pPr algn="ctr"/>
            <a:endParaRPr lang="hr-HR" dirty="0"/>
          </a:p>
        </p:txBody>
      </p:sp>
      <p:sp>
        <p:nvSpPr>
          <p:cNvPr id="12" name="Rectangle 11"/>
          <p:cNvSpPr/>
          <p:nvPr/>
        </p:nvSpPr>
        <p:spPr>
          <a:xfrm>
            <a:off x="0" y="4929190"/>
            <a:ext cx="3500438" cy="428628"/>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300" b="1" u="sng" dirty="0" smtClean="0">
                <a:solidFill>
                  <a:schemeClr val="tx1"/>
                </a:solidFill>
              </a:rPr>
              <a:t>2.U 1.r,tko ti je bio učitelj?Ispričaj neka sjećanja iz tog razdoblja.</a:t>
            </a:r>
            <a:endParaRPr lang="hr-HR" sz="1300" dirty="0">
              <a:solidFill>
                <a:schemeClr val="tx1"/>
              </a:solidFill>
            </a:endParaRPr>
          </a:p>
        </p:txBody>
      </p:sp>
      <p:sp>
        <p:nvSpPr>
          <p:cNvPr id="13" name="Rectangle 12"/>
          <p:cNvSpPr/>
          <p:nvPr/>
        </p:nvSpPr>
        <p:spPr>
          <a:xfrm>
            <a:off x="0" y="7500958"/>
            <a:ext cx="3429000" cy="35719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sz="1300" b="1" u="sng" dirty="0" smtClean="0">
              <a:solidFill>
                <a:schemeClr val="tx1"/>
              </a:solidFill>
            </a:endParaRPr>
          </a:p>
          <a:p>
            <a:pPr algn="ctr"/>
            <a:r>
              <a:rPr lang="hr-HR" sz="1300" b="1" u="sng" dirty="0" smtClean="0">
                <a:solidFill>
                  <a:schemeClr val="tx1"/>
                </a:solidFill>
              </a:rPr>
              <a:t>3.Koji ti je bio najdraži predmet?</a:t>
            </a:r>
          </a:p>
          <a:p>
            <a:pPr algn="ctr"/>
            <a:endParaRPr lang="hr-HR" dirty="0">
              <a:solidFill>
                <a:schemeClr val="tx1"/>
              </a:solidFill>
            </a:endParaRPr>
          </a:p>
        </p:txBody>
      </p:sp>
      <p:sp>
        <p:nvSpPr>
          <p:cNvPr id="14" name="Rectangle 13"/>
          <p:cNvSpPr/>
          <p:nvPr/>
        </p:nvSpPr>
        <p:spPr>
          <a:xfrm>
            <a:off x="3500438" y="642910"/>
            <a:ext cx="3357562" cy="28575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sz="1300" b="1" u="sng" dirty="0" smtClean="0">
              <a:solidFill>
                <a:schemeClr val="tx1"/>
              </a:solidFill>
            </a:endParaRPr>
          </a:p>
          <a:p>
            <a:pPr algn="ctr"/>
            <a:r>
              <a:rPr lang="hr-HR" sz="1300" b="1" u="sng" dirty="0" smtClean="0">
                <a:solidFill>
                  <a:schemeClr val="tx1"/>
                </a:solidFill>
              </a:rPr>
              <a:t>4.Koji ti je profesor bio najdraži?</a:t>
            </a:r>
          </a:p>
          <a:p>
            <a:pPr algn="ctr"/>
            <a:endParaRPr lang="hr-HR" sz="1300" dirty="0">
              <a:solidFill>
                <a:schemeClr val="tx1"/>
              </a:solidFill>
            </a:endParaRPr>
          </a:p>
        </p:txBody>
      </p:sp>
      <p:sp>
        <p:nvSpPr>
          <p:cNvPr id="15" name="Rectangle 14"/>
          <p:cNvSpPr/>
          <p:nvPr/>
        </p:nvSpPr>
        <p:spPr>
          <a:xfrm>
            <a:off x="3500438" y="1714480"/>
            <a:ext cx="3357562" cy="28575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300" b="1" u="sng" dirty="0" smtClean="0">
                <a:solidFill>
                  <a:schemeClr val="tx1"/>
                </a:solidFill>
              </a:rPr>
              <a:t>5.S kojim si se hobijem bavila u OŠ?</a:t>
            </a:r>
            <a:endParaRPr lang="hr-HR" sz="1300" dirty="0">
              <a:solidFill>
                <a:schemeClr val="tx1"/>
              </a:solidFill>
            </a:endParaRPr>
          </a:p>
        </p:txBody>
      </p:sp>
      <p:sp>
        <p:nvSpPr>
          <p:cNvPr id="16" name="Rectangle 15"/>
          <p:cNvSpPr/>
          <p:nvPr/>
        </p:nvSpPr>
        <p:spPr>
          <a:xfrm>
            <a:off x="3500438" y="3143240"/>
            <a:ext cx="3357562" cy="28575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300" b="1" u="sng" dirty="0" smtClean="0">
                <a:solidFill>
                  <a:schemeClr val="tx1"/>
                </a:solidFill>
              </a:rPr>
              <a:t>6.Kada si zavoljela novinarstvo?</a:t>
            </a:r>
            <a:endParaRPr lang="hr-HR" sz="1300" dirty="0">
              <a:solidFill>
                <a:schemeClr val="tx1"/>
              </a:solidFill>
            </a:endParaRPr>
          </a:p>
        </p:txBody>
      </p:sp>
      <p:sp>
        <p:nvSpPr>
          <p:cNvPr id="17" name="Rectangle 16"/>
          <p:cNvSpPr/>
          <p:nvPr/>
        </p:nvSpPr>
        <p:spPr>
          <a:xfrm>
            <a:off x="3500438" y="4286248"/>
            <a:ext cx="3357562" cy="428628"/>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sz="1300" b="1" u="sng" dirty="0" smtClean="0">
              <a:solidFill>
                <a:schemeClr val="tx1"/>
              </a:solidFill>
            </a:endParaRPr>
          </a:p>
          <a:p>
            <a:pPr algn="ctr"/>
            <a:r>
              <a:rPr lang="hr-HR" sz="1300" b="1" u="sng" dirty="0" smtClean="0">
                <a:solidFill>
                  <a:schemeClr val="tx1"/>
                </a:solidFill>
              </a:rPr>
              <a:t>7.Usporedi novinarstvo danas i kada si počinjala.</a:t>
            </a:r>
          </a:p>
          <a:p>
            <a:pPr algn="ctr"/>
            <a:endParaRPr lang="hr-HR" sz="1300" dirty="0"/>
          </a:p>
        </p:txBody>
      </p:sp>
      <p:sp>
        <p:nvSpPr>
          <p:cNvPr id="18" name="Rectangle 17"/>
          <p:cNvSpPr/>
          <p:nvPr/>
        </p:nvSpPr>
        <p:spPr>
          <a:xfrm>
            <a:off x="3571876" y="6357950"/>
            <a:ext cx="3286124" cy="28575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300" b="1" u="sng" dirty="0" smtClean="0">
                <a:solidFill>
                  <a:schemeClr val="tx1"/>
                </a:solidFill>
              </a:rPr>
              <a:t>8.Kako si došla do ideje da radiš na radiju??</a:t>
            </a:r>
            <a:endParaRPr lang="hr-HR" sz="1300" dirty="0">
              <a:solidFill>
                <a:schemeClr val="tx1"/>
              </a:solidFill>
            </a:endParaRPr>
          </a:p>
        </p:txBody>
      </p:sp>
      <p:sp>
        <p:nvSpPr>
          <p:cNvPr id="19" name="Rectangle 18"/>
          <p:cNvSpPr/>
          <p:nvPr/>
        </p:nvSpPr>
        <p:spPr>
          <a:xfrm>
            <a:off x="3500438" y="7358082"/>
            <a:ext cx="3357562" cy="142876"/>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300" b="1" u="sng" dirty="0" smtClean="0">
                <a:solidFill>
                  <a:schemeClr val="tx1"/>
                </a:solidFill>
              </a:rPr>
              <a:t>9.Opiši mi svoj radni dan.</a:t>
            </a:r>
            <a:endParaRPr lang="hr-HR" sz="1300" dirty="0">
              <a:solidFill>
                <a:schemeClr val="tx1"/>
              </a:solidFill>
            </a:endParaRPr>
          </a:p>
        </p:txBody>
      </p:sp>
      <p:sp>
        <p:nvSpPr>
          <p:cNvPr id="20" name="Oval 19"/>
          <p:cNvSpPr/>
          <p:nvPr/>
        </p:nvSpPr>
        <p:spPr>
          <a:xfrm>
            <a:off x="2500306" y="8643966"/>
            <a:ext cx="1000132" cy="5000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smtClean="0"/>
              <a:t>13</a:t>
            </a:r>
            <a:endParaRPr lang="hr-H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hr-HR"/>
          </a:p>
        </p:txBody>
      </p:sp>
      <p:pic>
        <p:nvPicPr>
          <p:cNvPr id="4" name="Picture 3" descr="PC220008.JPG"/>
          <p:cNvPicPr>
            <a:picLocks noChangeAspect="1"/>
          </p:cNvPicPr>
          <p:nvPr/>
        </p:nvPicPr>
        <p:blipFill>
          <a:blip r:embed="rId2" cstate="print"/>
          <a:stretch>
            <a:fillRect/>
          </a:stretch>
        </p:blipFill>
        <p:spPr>
          <a:xfrm>
            <a:off x="2500306" y="1142976"/>
            <a:ext cx="2035983" cy="2714644"/>
          </a:xfrm>
          <a:prstGeom prst="rect">
            <a:avLst/>
          </a:prstGeom>
        </p:spPr>
      </p:pic>
      <p:pic>
        <p:nvPicPr>
          <p:cNvPr id="5" name="Picture 4" descr="img324.jpg"/>
          <p:cNvPicPr>
            <a:picLocks noChangeAspect="1"/>
          </p:cNvPicPr>
          <p:nvPr/>
        </p:nvPicPr>
        <p:blipFill>
          <a:blip r:embed="rId3" cstate="print"/>
          <a:srcRect r="14194"/>
          <a:stretch>
            <a:fillRect/>
          </a:stretch>
        </p:blipFill>
        <p:spPr>
          <a:xfrm>
            <a:off x="0" y="1500166"/>
            <a:ext cx="2500306" cy="1925237"/>
          </a:xfrm>
          <a:prstGeom prst="rect">
            <a:avLst/>
          </a:prstGeom>
        </p:spPr>
      </p:pic>
      <p:pic>
        <p:nvPicPr>
          <p:cNvPr id="6" name="Picture 5" descr="img328.jpg"/>
          <p:cNvPicPr>
            <a:picLocks noChangeAspect="1"/>
          </p:cNvPicPr>
          <p:nvPr/>
        </p:nvPicPr>
        <p:blipFill>
          <a:blip r:embed="rId4" cstate="print"/>
          <a:srcRect l="19161" t="12476" r="16966"/>
          <a:stretch>
            <a:fillRect/>
          </a:stretch>
        </p:blipFill>
        <p:spPr>
          <a:xfrm>
            <a:off x="1928802" y="4071934"/>
            <a:ext cx="2500330" cy="2338870"/>
          </a:xfrm>
          <a:prstGeom prst="rect">
            <a:avLst/>
          </a:prstGeom>
        </p:spPr>
      </p:pic>
      <p:pic>
        <p:nvPicPr>
          <p:cNvPr id="7" name="Picture 6" descr="img329.jpg"/>
          <p:cNvPicPr>
            <a:picLocks noChangeAspect="1"/>
          </p:cNvPicPr>
          <p:nvPr/>
        </p:nvPicPr>
        <p:blipFill>
          <a:blip r:embed="rId5" cstate="print"/>
          <a:stretch>
            <a:fillRect/>
          </a:stretch>
        </p:blipFill>
        <p:spPr>
          <a:xfrm>
            <a:off x="0" y="3500430"/>
            <a:ext cx="1928802" cy="2683551"/>
          </a:xfrm>
          <a:prstGeom prst="rect">
            <a:avLst/>
          </a:prstGeom>
        </p:spPr>
      </p:pic>
      <p:pic>
        <p:nvPicPr>
          <p:cNvPr id="8" name="Picture 7" descr="PC110090.JPG"/>
          <p:cNvPicPr>
            <a:picLocks noChangeAspect="1"/>
          </p:cNvPicPr>
          <p:nvPr/>
        </p:nvPicPr>
        <p:blipFill>
          <a:blip r:embed="rId6" cstate="print"/>
          <a:stretch>
            <a:fillRect/>
          </a:stretch>
        </p:blipFill>
        <p:spPr>
          <a:xfrm>
            <a:off x="4429132" y="3929058"/>
            <a:ext cx="2428868" cy="1821652"/>
          </a:xfrm>
          <a:prstGeom prst="rect">
            <a:avLst/>
          </a:prstGeom>
        </p:spPr>
      </p:pic>
      <p:pic>
        <p:nvPicPr>
          <p:cNvPr id="9" name="Picture 8" descr="img335.jpg"/>
          <p:cNvPicPr>
            <a:picLocks noChangeAspect="1"/>
          </p:cNvPicPr>
          <p:nvPr/>
        </p:nvPicPr>
        <p:blipFill>
          <a:blip r:embed="rId7" cstate="print"/>
          <a:srcRect b="18749"/>
          <a:stretch>
            <a:fillRect/>
          </a:stretch>
        </p:blipFill>
        <p:spPr>
          <a:xfrm>
            <a:off x="4500570" y="1000100"/>
            <a:ext cx="2357430" cy="2786082"/>
          </a:xfrm>
          <a:prstGeom prst="rect">
            <a:avLst/>
          </a:prstGeom>
        </p:spPr>
      </p:pic>
      <p:pic>
        <p:nvPicPr>
          <p:cNvPr id="10" name="Picture 9" descr="PC110088.JPG"/>
          <p:cNvPicPr>
            <a:picLocks noChangeAspect="1"/>
          </p:cNvPicPr>
          <p:nvPr/>
        </p:nvPicPr>
        <p:blipFill>
          <a:blip r:embed="rId8" cstate="print"/>
          <a:stretch>
            <a:fillRect/>
          </a:stretch>
        </p:blipFill>
        <p:spPr>
          <a:xfrm>
            <a:off x="642918" y="6643702"/>
            <a:ext cx="3333731" cy="2500298"/>
          </a:xfrm>
          <a:prstGeom prst="rect">
            <a:avLst/>
          </a:prstGeom>
        </p:spPr>
      </p:pic>
      <p:pic>
        <p:nvPicPr>
          <p:cNvPr id="11" name="Picture 10" descr="img330.jpg"/>
          <p:cNvPicPr>
            <a:picLocks noChangeAspect="1"/>
          </p:cNvPicPr>
          <p:nvPr/>
        </p:nvPicPr>
        <p:blipFill>
          <a:blip r:embed="rId9" cstate="print"/>
          <a:srcRect t="30841"/>
          <a:stretch>
            <a:fillRect/>
          </a:stretch>
        </p:blipFill>
        <p:spPr>
          <a:xfrm>
            <a:off x="4043939" y="6260480"/>
            <a:ext cx="2814061" cy="2883520"/>
          </a:xfrm>
          <a:prstGeom prst="rect">
            <a:avLst/>
          </a:prstGeom>
        </p:spPr>
      </p:pic>
      <p:sp>
        <p:nvSpPr>
          <p:cNvPr id="12" name="Rectangle 11"/>
          <p:cNvSpPr/>
          <p:nvPr/>
        </p:nvSpPr>
        <p:spPr>
          <a:xfrm>
            <a:off x="0" y="0"/>
            <a:ext cx="6671955" cy="1015663"/>
          </a:xfrm>
          <a:prstGeom prst="rect">
            <a:avLst/>
          </a:prstGeom>
          <a:noFill/>
        </p:spPr>
        <p:txBody>
          <a:bodyPr wrap="none" lIns="91440" tIns="45720" rIns="91440" bIns="45720">
            <a:spAutoFit/>
          </a:bodyPr>
          <a:lstStyle/>
          <a:p>
            <a:pPr algn="ctr"/>
            <a:r>
              <a:rPr lang="hr-HR" sz="3600" b="1" cap="none" spc="0" dirty="0" smtClean="0">
                <a:ln w="17780" cmpd="sng">
                  <a:noFill/>
                  <a:prstDash val="solid"/>
                  <a:miter lim="800000"/>
                </a:ln>
                <a:solidFill>
                  <a:srgbClr val="FF0000"/>
                </a:solidFill>
                <a:effectLst>
                  <a:outerShdw blurRad="50800" algn="tl" rotWithShape="0">
                    <a:srgbClr val="000000"/>
                  </a:outerShdw>
                </a:effectLst>
              </a:rPr>
              <a:t>Jesu li se naši učitelji promijenili</a:t>
            </a:r>
            <a:r>
              <a:rPr lang="hr-HR" sz="6000" b="1" cap="none" spc="0" dirty="0" smtClean="0">
                <a:ln w="17780" cmpd="sng">
                  <a:solidFill>
                    <a:srgbClr val="FFFFFF"/>
                  </a:solidFill>
                  <a:prstDash val="solid"/>
                  <a:miter lim="800000"/>
                </a:ln>
                <a:solidFill>
                  <a:srgbClr val="FF0000"/>
                </a:solidFill>
                <a:effectLst>
                  <a:outerShdw blurRad="50800" algn="tl" rotWithShape="0">
                    <a:srgbClr val="000000"/>
                  </a:outerShdw>
                </a:effectLst>
              </a:rPr>
              <a:t>?</a:t>
            </a:r>
            <a:endParaRPr lang="en-US" sz="6000" b="1" cap="none" spc="0" dirty="0">
              <a:ln w="17780" cmpd="sng">
                <a:solidFill>
                  <a:srgbClr val="FFFFFF"/>
                </a:solidFill>
                <a:prstDash val="solid"/>
                <a:miter lim="800000"/>
              </a:ln>
              <a:solidFill>
                <a:srgbClr val="FF0000"/>
              </a:solidFill>
              <a:effectLst>
                <a:outerShdw blurRad="50800" algn="tl" rotWithShape="0">
                  <a:srgbClr val="000000"/>
                </a:outerShdw>
              </a:effectLst>
            </a:endParaRPr>
          </a:p>
        </p:txBody>
      </p:sp>
      <p:sp>
        <p:nvSpPr>
          <p:cNvPr id="13" name="Rectangle 12"/>
          <p:cNvSpPr/>
          <p:nvPr/>
        </p:nvSpPr>
        <p:spPr>
          <a:xfrm>
            <a:off x="0" y="3286116"/>
            <a:ext cx="2786058" cy="35719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b="1" dirty="0" smtClean="0">
                <a:solidFill>
                  <a:schemeClr val="tx1"/>
                </a:solidFill>
              </a:rPr>
              <a:t>Drago Matijević, 1994. god</a:t>
            </a:r>
            <a:r>
              <a:rPr lang="hr-HR" dirty="0" smtClean="0">
                <a:solidFill>
                  <a:schemeClr val="tx1"/>
                </a:solidFill>
              </a:rPr>
              <a:t>.</a:t>
            </a:r>
          </a:p>
        </p:txBody>
      </p:sp>
      <p:sp>
        <p:nvSpPr>
          <p:cNvPr id="14" name="Rectangle 13"/>
          <p:cNvSpPr/>
          <p:nvPr/>
        </p:nvSpPr>
        <p:spPr>
          <a:xfrm>
            <a:off x="0" y="6072198"/>
            <a:ext cx="3714752" cy="50006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b="1" dirty="0" smtClean="0">
                <a:solidFill>
                  <a:schemeClr val="tx1"/>
                </a:solidFill>
              </a:rPr>
              <a:t>Alminka Velagić- Črnko, 1969. god, 1993.. god</a:t>
            </a:r>
            <a:endParaRPr lang="hr-HR" b="1" dirty="0">
              <a:solidFill>
                <a:schemeClr val="tx1"/>
              </a:solidFill>
            </a:endParaRPr>
          </a:p>
        </p:txBody>
      </p:sp>
      <p:sp>
        <p:nvSpPr>
          <p:cNvPr id="15" name="Rectangle 14"/>
          <p:cNvSpPr/>
          <p:nvPr/>
        </p:nvSpPr>
        <p:spPr>
          <a:xfrm>
            <a:off x="3500414" y="8786842"/>
            <a:ext cx="3357586" cy="3571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b="1" dirty="0" smtClean="0">
                <a:solidFill>
                  <a:schemeClr val="tx1"/>
                </a:solidFill>
              </a:rPr>
              <a:t>Franjo Čačić, 1980. god.</a:t>
            </a:r>
            <a:endParaRPr lang="hr-HR" b="1" dirty="0">
              <a:solidFill>
                <a:schemeClr val="tx1"/>
              </a:solidFill>
            </a:endParaRPr>
          </a:p>
        </p:txBody>
      </p:sp>
      <p:sp>
        <p:nvSpPr>
          <p:cNvPr id="16" name="Rectangle 15"/>
          <p:cNvSpPr/>
          <p:nvPr/>
        </p:nvSpPr>
        <p:spPr>
          <a:xfrm>
            <a:off x="4500570" y="3571868"/>
            <a:ext cx="2357430" cy="42862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b="1" dirty="0" smtClean="0">
                <a:solidFill>
                  <a:schemeClr val="tx1"/>
                </a:solidFill>
              </a:rPr>
              <a:t>Marijanka Mesek, 1968. god.</a:t>
            </a:r>
            <a:endParaRPr lang="hr-HR" b="1" dirty="0">
              <a:solidFill>
                <a:schemeClr val="tx1"/>
              </a:solidFill>
            </a:endParaRPr>
          </a:p>
        </p:txBody>
      </p:sp>
      <p:sp>
        <p:nvSpPr>
          <p:cNvPr id="17" name="Oval 16"/>
          <p:cNvSpPr/>
          <p:nvPr/>
        </p:nvSpPr>
        <p:spPr>
          <a:xfrm>
            <a:off x="5715016" y="5286380"/>
            <a:ext cx="1142984" cy="7143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b="1" dirty="0" smtClean="0">
                <a:solidFill>
                  <a:schemeClr val="tx1"/>
                </a:solidFill>
              </a:rPr>
              <a:t>2009. god.</a:t>
            </a:r>
            <a:endParaRPr lang="hr-HR" b="1" dirty="0">
              <a:solidFill>
                <a:schemeClr val="tx1"/>
              </a:solidFill>
            </a:endParaRPr>
          </a:p>
        </p:txBody>
      </p:sp>
      <p:sp>
        <p:nvSpPr>
          <p:cNvPr id="18" name="Oval 17"/>
          <p:cNvSpPr/>
          <p:nvPr/>
        </p:nvSpPr>
        <p:spPr>
          <a:xfrm>
            <a:off x="2714620" y="6572264"/>
            <a:ext cx="1214446" cy="7143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b="1" dirty="0" smtClean="0">
                <a:solidFill>
                  <a:schemeClr val="tx1"/>
                </a:solidFill>
              </a:rPr>
              <a:t>2009. god.</a:t>
            </a:r>
            <a:endParaRPr lang="hr-HR" b="1" dirty="0">
              <a:solidFill>
                <a:schemeClr val="tx1"/>
              </a:solidFill>
            </a:endParaRPr>
          </a:p>
        </p:txBody>
      </p:sp>
      <p:sp>
        <p:nvSpPr>
          <p:cNvPr id="19" name="Oval 18"/>
          <p:cNvSpPr/>
          <p:nvPr/>
        </p:nvSpPr>
        <p:spPr>
          <a:xfrm>
            <a:off x="0" y="8501090"/>
            <a:ext cx="642918" cy="6429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smtClean="0"/>
              <a:t>14</a:t>
            </a:r>
            <a:endParaRPr lang="hr-H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327.jpg"/>
          <p:cNvPicPr>
            <a:picLocks noChangeAspect="1"/>
          </p:cNvPicPr>
          <p:nvPr/>
        </p:nvPicPr>
        <p:blipFill>
          <a:blip r:embed="rId2" cstate="print"/>
          <a:srcRect t="16489" r="12109"/>
          <a:stretch>
            <a:fillRect/>
          </a:stretch>
        </p:blipFill>
        <p:spPr>
          <a:xfrm>
            <a:off x="0" y="0"/>
            <a:ext cx="3857628" cy="2532694"/>
          </a:xfrm>
          <a:prstGeom prst="rect">
            <a:avLst/>
          </a:prstGeom>
        </p:spPr>
      </p:pic>
      <p:pic>
        <p:nvPicPr>
          <p:cNvPr id="5" name="Picture 4" descr="PC110093.JPG"/>
          <p:cNvPicPr>
            <a:picLocks noChangeAspect="1"/>
          </p:cNvPicPr>
          <p:nvPr/>
        </p:nvPicPr>
        <p:blipFill>
          <a:blip r:embed="rId3" cstate="print"/>
          <a:srcRect l="21154" t="14066" r="17307"/>
          <a:stretch>
            <a:fillRect/>
          </a:stretch>
        </p:blipFill>
        <p:spPr>
          <a:xfrm>
            <a:off x="4071942" y="0"/>
            <a:ext cx="2500330" cy="2618630"/>
          </a:xfrm>
          <a:prstGeom prst="rect">
            <a:avLst/>
          </a:prstGeom>
        </p:spPr>
      </p:pic>
      <p:pic>
        <p:nvPicPr>
          <p:cNvPr id="6" name="Picture 5" descr="img331.jpg"/>
          <p:cNvPicPr>
            <a:picLocks noChangeAspect="1"/>
          </p:cNvPicPr>
          <p:nvPr/>
        </p:nvPicPr>
        <p:blipFill>
          <a:blip r:embed="rId4" cstate="print"/>
          <a:stretch>
            <a:fillRect/>
          </a:stretch>
        </p:blipFill>
        <p:spPr>
          <a:xfrm>
            <a:off x="0" y="4714876"/>
            <a:ext cx="2214578" cy="3700487"/>
          </a:xfrm>
          <a:prstGeom prst="rect">
            <a:avLst/>
          </a:prstGeom>
        </p:spPr>
      </p:pic>
      <p:pic>
        <p:nvPicPr>
          <p:cNvPr id="7" name="Picture 6" descr="PA090096.JPG"/>
          <p:cNvPicPr>
            <a:picLocks noChangeAspect="1"/>
          </p:cNvPicPr>
          <p:nvPr/>
        </p:nvPicPr>
        <p:blipFill>
          <a:blip r:embed="rId5" cstate="print"/>
          <a:srcRect b="12000"/>
          <a:stretch>
            <a:fillRect/>
          </a:stretch>
        </p:blipFill>
        <p:spPr>
          <a:xfrm>
            <a:off x="0" y="2714612"/>
            <a:ext cx="3571900" cy="2357454"/>
          </a:xfrm>
          <a:prstGeom prst="rect">
            <a:avLst/>
          </a:prstGeom>
        </p:spPr>
      </p:pic>
      <p:pic>
        <p:nvPicPr>
          <p:cNvPr id="8" name="Picture 7" descr="img339.jpg"/>
          <p:cNvPicPr>
            <a:picLocks noChangeAspect="1"/>
          </p:cNvPicPr>
          <p:nvPr/>
        </p:nvPicPr>
        <p:blipFill>
          <a:blip r:embed="rId6" cstate="print"/>
          <a:stretch>
            <a:fillRect/>
          </a:stretch>
        </p:blipFill>
        <p:spPr>
          <a:xfrm>
            <a:off x="4143380" y="2714613"/>
            <a:ext cx="1785950" cy="2545492"/>
          </a:xfrm>
          <a:prstGeom prst="rect">
            <a:avLst/>
          </a:prstGeom>
        </p:spPr>
      </p:pic>
      <p:pic>
        <p:nvPicPr>
          <p:cNvPr id="9" name="Picture 8" descr="P1180105.JPG"/>
          <p:cNvPicPr>
            <a:picLocks noChangeAspect="1"/>
          </p:cNvPicPr>
          <p:nvPr/>
        </p:nvPicPr>
        <p:blipFill>
          <a:blip r:embed="rId7" cstate="print"/>
          <a:srcRect l="16279" t="6202" r="16278"/>
          <a:stretch>
            <a:fillRect/>
          </a:stretch>
        </p:blipFill>
        <p:spPr>
          <a:xfrm>
            <a:off x="2285992" y="5357818"/>
            <a:ext cx="2465516" cy="2571768"/>
          </a:xfrm>
          <a:prstGeom prst="rect">
            <a:avLst/>
          </a:prstGeom>
        </p:spPr>
      </p:pic>
      <p:pic>
        <p:nvPicPr>
          <p:cNvPr id="10" name="Picture 9" descr="Copy of img341.jpg"/>
          <p:cNvPicPr>
            <a:picLocks noChangeAspect="1"/>
          </p:cNvPicPr>
          <p:nvPr/>
        </p:nvPicPr>
        <p:blipFill>
          <a:blip r:embed="rId8" cstate="print"/>
          <a:srcRect t="10745" r="27546"/>
          <a:stretch>
            <a:fillRect/>
          </a:stretch>
        </p:blipFill>
        <p:spPr>
          <a:xfrm>
            <a:off x="4791081" y="5357818"/>
            <a:ext cx="2066919" cy="2967035"/>
          </a:xfrm>
          <a:prstGeom prst="rect">
            <a:avLst/>
          </a:prstGeom>
        </p:spPr>
      </p:pic>
      <p:sp>
        <p:nvSpPr>
          <p:cNvPr id="11" name="Rectangle 10"/>
          <p:cNvSpPr/>
          <p:nvPr/>
        </p:nvSpPr>
        <p:spPr>
          <a:xfrm>
            <a:off x="3786190" y="5000628"/>
            <a:ext cx="2286016" cy="35719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100" b="1" dirty="0" smtClean="0">
                <a:solidFill>
                  <a:schemeClr val="tx1"/>
                </a:solidFill>
              </a:rPr>
              <a:t> Milica Komlenić, 1972. god.</a:t>
            </a:r>
            <a:endParaRPr lang="hr-HR" sz="1100" b="1" dirty="0">
              <a:solidFill>
                <a:schemeClr val="tx1"/>
              </a:solidFill>
            </a:endParaRPr>
          </a:p>
        </p:txBody>
      </p:sp>
      <p:sp>
        <p:nvSpPr>
          <p:cNvPr id="12" name="Rectangle 11"/>
          <p:cNvSpPr/>
          <p:nvPr/>
        </p:nvSpPr>
        <p:spPr>
          <a:xfrm>
            <a:off x="4786322" y="8286776"/>
            <a:ext cx="2071678" cy="35719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100" b="1" dirty="0" smtClean="0">
                <a:solidFill>
                  <a:schemeClr val="tx1"/>
                </a:solidFill>
              </a:rPr>
              <a:t>Jadranka Janković, 1976. god.</a:t>
            </a:r>
            <a:endParaRPr lang="hr-HR" sz="1100" b="1" dirty="0">
              <a:solidFill>
                <a:schemeClr val="tx1"/>
              </a:solidFill>
            </a:endParaRPr>
          </a:p>
        </p:txBody>
      </p:sp>
      <p:sp>
        <p:nvSpPr>
          <p:cNvPr id="13" name="Rectangle 12"/>
          <p:cNvSpPr/>
          <p:nvPr/>
        </p:nvSpPr>
        <p:spPr>
          <a:xfrm>
            <a:off x="0" y="8286776"/>
            <a:ext cx="2214554" cy="35719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100" b="1" dirty="0" smtClean="0">
                <a:solidFill>
                  <a:schemeClr val="tx1"/>
                </a:solidFill>
              </a:rPr>
              <a:t> Marija i Mirko Tomazinić, 1967.god.</a:t>
            </a:r>
            <a:endParaRPr lang="hr-HR" sz="1100" b="1" dirty="0">
              <a:solidFill>
                <a:schemeClr val="tx1"/>
              </a:solidFill>
            </a:endParaRPr>
          </a:p>
        </p:txBody>
      </p:sp>
      <p:sp>
        <p:nvSpPr>
          <p:cNvPr id="14" name="Oval 13"/>
          <p:cNvSpPr/>
          <p:nvPr/>
        </p:nvSpPr>
        <p:spPr>
          <a:xfrm>
            <a:off x="2428868" y="4429124"/>
            <a:ext cx="1000132" cy="50006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400" b="1" dirty="0" smtClean="0">
                <a:solidFill>
                  <a:schemeClr val="tx1"/>
                </a:solidFill>
              </a:rPr>
              <a:t>2009. god.</a:t>
            </a:r>
            <a:endParaRPr lang="hr-HR" sz="1400" b="1" dirty="0">
              <a:solidFill>
                <a:schemeClr val="tx1"/>
              </a:solidFill>
            </a:endParaRPr>
          </a:p>
        </p:txBody>
      </p:sp>
      <p:sp>
        <p:nvSpPr>
          <p:cNvPr id="15" name="Rectangle 14"/>
          <p:cNvSpPr/>
          <p:nvPr/>
        </p:nvSpPr>
        <p:spPr>
          <a:xfrm>
            <a:off x="0" y="2214546"/>
            <a:ext cx="3857628" cy="35719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b="1" dirty="0" smtClean="0">
                <a:solidFill>
                  <a:schemeClr val="tx1"/>
                </a:solidFill>
              </a:rPr>
              <a:t>Ivan Maruševac, Milica Komlenić, Irena Coklin, Višnja Tadić, Alminka Velagić-Črnko i Drago Matijević, 1997. god.</a:t>
            </a:r>
            <a:endParaRPr lang="hr-HR" sz="1000" b="1" dirty="0">
              <a:solidFill>
                <a:schemeClr val="tx1"/>
              </a:solidFill>
            </a:endParaRPr>
          </a:p>
        </p:txBody>
      </p:sp>
      <p:sp>
        <p:nvSpPr>
          <p:cNvPr id="16" name="Oval 15"/>
          <p:cNvSpPr/>
          <p:nvPr/>
        </p:nvSpPr>
        <p:spPr>
          <a:xfrm>
            <a:off x="5929330" y="2071670"/>
            <a:ext cx="714380" cy="57150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100" b="1" dirty="0" smtClean="0">
                <a:solidFill>
                  <a:schemeClr val="tx1"/>
                </a:solidFill>
              </a:rPr>
              <a:t>2009.god</a:t>
            </a:r>
            <a:r>
              <a:rPr lang="hr-HR" sz="1000" b="1" dirty="0" smtClean="0">
                <a:solidFill>
                  <a:schemeClr val="tx1"/>
                </a:solidFill>
              </a:rPr>
              <a:t>.</a:t>
            </a:r>
            <a:endParaRPr lang="hr-HR" sz="1000" b="1" dirty="0">
              <a:solidFill>
                <a:schemeClr val="tx1"/>
              </a:solidFill>
            </a:endParaRPr>
          </a:p>
        </p:txBody>
      </p:sp>
      <p:sp>
        <p:nvSpPr>
          <p:cNvPr id="17" name="Oval 16"/>
          <p:cNvSpPr/>
          <p:nvPr/>
        </p:nvSpPr>
        <p:spPr>
          <a:xfrm>
            <a:off x="3643314" y="7286644"/>
            <a:ext cx="1000132" cy="50006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400" b="1" dirty="0" smtClean="0">
                <a:solidFill>
                  <a:schemeClr val="tx1"/>
                </a:solidFill>
              </a:rPr>
              <a:t>2009. god.</a:t>
            </a:r>
            <a:endParaRPr lang="hr-HR" sz="1400" b="1" dirty="0">
              <a:solidFill>
                <a:schemeClr val="tx1"/>
              </a:solidFill>
            </a:endParaRPr>
          </a:p>
        </p:txBody>
      </p:sp>
      <p:sp>
        <p:nvSpPr>
          <p:cNvPr id="18" name="Oval 17"/>
          <p:cNvSpPr/>
          <p:nvPr/>
        </p:nvSpPr>
        <p:spPr>
          <a:xfrm>
            <a:off x="5643578" y="8715404"/>
            <a:ext cx="1000132" cy="428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smtClean="0"/>
              <a:t>15</a:t>
            </a:r>
            <a:endParaRPr lang="hr-H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p:nvPr/>
        </p:nvSpPr>
        <p:spPr>
          <a:xfrm>
            <a:off x="0" y="428596"/>
            <a:ext cx="1928802" cy="1928826"/>
          </a:xfrm>
          <a:prstGeom prst="ellipse">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17" name="Picture 16" descr="DSC04370.JPG"/>
          <p:cNvPicPr>
            <a:picLocks noChangeAspect="1"/>
          </p:cNvPicPr>
          <p:nvPr/>
        </p:nvPicPr>
        <p:blipFill>
          <a:blip r:embed="rId3" cstate="print"/>
          <a:stretch>
            <a:fillRect/>
          </a:stretch>
        </p:blipFill>
        <p:spPr>
          <a:xfrm>
            <a:off x="4714884" y="2571736"/>
            <a:ext cx="2143116" cy="1607337"/>
          </a:xfrm>
          <a:prstGeom prst="rect">
            <a:avLst/>
          </a:prstGeom>
        </p:spPr>
      </p:pic>
      <p:pic>
        <p:nvPicPr>
          <p:cNvPr id="19" name="Picture 18" descr="DSC04377.JPG"/>
          <p:cNvPicPr>
            <a:picLocks noChangeAspect="1"/>
          </p:cNvPicPr>
          <p:nvPr/>
        </p:nvPicPr>
        <p:blipFill>
          <a:blip r:embed="rId4" cstate="print"/>
          <a:stretch>
            <a:fillRect/>
          </a:stretch>
        </p:blipFill>
        <p:spPr>
          <a:xfrm>
            <a:off x="714356" y="7643834"/>
            <a:ext cx="1838499" cy="1378874"/>
          </a:xfrm>
          <a:prstGeom prst="rect">
            <a:avLst/>
          </a:prstGeom>
        </p:spPr>
      </p:pic>
      <p:pic>
        <p:nvPicPr>
          <p:cNvPr id="20" name="Picture 19" descr="DSC04378.JPG"/>
          <p:cNvPicPr>
            <a:picLocks noChangeAspect="1"/>
          </p:cNvPicPr>
          <p:nvPr/>
        </p:nvPicPr>
        <p:blipFill>
          <a:blip r:embed="rId5" cstate="print"/>
          <a:stretch>
            <a:fillRect/>
          </a:stretch>
        </p:blipFill>
        <p:spPr>
          <a:xfrm>
            <a:off x="4857760" y="7765126"/>
            <a:ext cx="1838499" cy="1378874"/>
          </a:xfrm>
          <a:prstGeom prst="rect">
            <a:avLst/>
          </a:prstGeom>
        </p:spPr>
      </p:pic>
      <p:pic>
        <p:nvPicPr>
          <p:cNvPr id="22" name="Picture 21" descr="DSC04381.JPG"/>
          <p:cNvPicPr>
            <a:picLocks noChangeAspect="1"/>
          </p:cNvPicPr>
          <p:nvPr/>
        </p:nvPicPr>
        <p:blipFill>
          <a:blip r:embed="rId6" cstate="print"/>
          <a:stretch>
            <a:fillRect/>
          </a:stretch>
        </p:blipFill>
        <p:spPr>
          <a:xfrm>
            <a:off x="0" y="6072198"/>
            <a:ext cx="1838499" cy="1378874"/>
          </a:xfrm>
          <a:prstGeom prst="rect">
            <a:avLst/>
          </a:prstGeom>
        </p:spPr>
      </p:pic>
      <p:pic>
        <p:nvPicPr>
          <p:cNvPr id="23" name="Picture 22" descr="DSC04383.JPG"/>
          <p:cNvPicPr>
            <a:picLocks noChangeAspect="1"/>
          </p:cNvPicPr>
          <p:nvPr/>
        </p:nvPicPr>
        <p:blipFill>
          <a:blip r:embed="rId7" cstate="print"/>
          <a:srcRect r="6744"/>
          <a:stretch>
            <a:fillRect/>
          </a:stretch>
        </p:blipFill>
        <p:spPr>
          <a:xfrm>
            <a:off x="214290" y="4357686"/>
            <a:ext cx="1714512" cy="1378874"/>
          </a:xfrm>
          <a:prstGeom prst="rect">
            <a:avLst/>
          </a:prstGeom>
        </p:spPr>
      </p:pic>
      <p:pic>
        <p:nvPicPr>
          <p:cNvPr id="24" name="Picture 23" descr="DSC04384.JPG"/>
          <p:cNvPicPr>
            <a:picLocks noChangeAspect="1"/>
          </p:cNvPicPr>
          <p:nvPr/>
        </p:nvPicPr>
        <p:blipFill>
          <a:blip r:embed="rId8" cstate="print"/>
          <a:stretch>
            <a:fillRect/>
          </a:stretch>
        </p:blipFill>
        <p:spPr>
          <a:xfrm>
            <a:off x="2500306" y="6072198"/>
            <a:ext cx="1838499" cy="1378874"/>
          </a:xfrm>
          <a:prstGeom prst="rect">
            <a:avLst/>
          </a:prstGeom>
        </p:spPr>
      </p:pic>
      <p:pic>
        <p:nvPicPr>
          <p:cNvPr id="25" name="Picture 24" descr="DSC04385.JPG"/>
          <p:cNvPicPr>
            <a:picLocks noChangeAspect="1"/>
          </p:cNvPicPr>
          <p:nvPr/>
        </p:nvPicPr>
        <p:blipFill>
          <a:blip r:embed="rId9" cstate="print"/>
          <a:stretch>
            <a:fillRect/>
          </a:stretch>
        </p:blipFill>
        <p:spPr>
          <a:xfrm>
            <a:off x="4429132" y="4643438"/>
            <a:ext cx="1838499" cy="1378874"/>
          </a:xfrm>
          <a:prstGeom prst="rect">
            <a:avLst/>
          </a:prstGeom>
        </p:spPr>
      </p:pic>
      <p:sp>
        <p:nvSpPr>
          <p:cNvPr id="29" name="Oval 28"/>
          <p:cNvSpPr/>
          <p:nvPr/>
        </p:nvSpPr>
        <p:spPr>
          <a:xfrm>
            <a:off x="2786058" y="7429488"/>
            <a:ext cx="1785950" cy="1714512"/>
          </a:xfrm>
          <a:prstGeom prst="ellipse">
            <a:avLst/>
          </a:prstGeom>
          <a:blipFill>
            <a:blip r:embed="rId10"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31" name="Picture 30" descr="PC070086.JPG"/>
          <p:cNvPicPr>
            <a:picLocks noChangeAspect="1"/>
          </p:cNvPicPr>
          <p:nvPr/>
        </p:nvPicPr>
        <p:blipFill>
          <a:blip r:embed="rId11" cstate="print"/>
          <a:stretch>
            <a:fillRect/>
          </a:stretch>
        </p:blipFill>
        <p:spPr>
          <a:xfrm>
            <a:off x="2214554" y="500034"/>
            <a:ext cx="2303876" cy="3071834"/>
          </a:xfrm>
          <a:prstGeom prst="rect">
            <a:avLst/>
          </a:prstGeom>
        </p:spPr>
      </p:pic>
      <p:pic>
        <p:nvPicPr>
          <p:cNvPr id="33" name="Picture 32" descr="DSC04369.JPG"/>
          <p:cNvPicPr>
            <a:picLocks noChangeAspect="1"/>
          </p:cNvPicPr>
          <p:nvPr/>
        </p:nvPicPr>
        <p:blipFill>
          <a:blip r:embed="rId12" cstate="print"/>
          <a:stretch>
            <a:fillRect/>
          </a:stretch>
        </p:blipFill>
        <p:spPr>
          <a:xfrm>
            <a:off x="0" y="2500298"/>
            <a:ext cx="2286015" cy="1714512"/>
          </a:xfrm>
          <a:prstGeom prst="rect">
            <a:avLst/>
          </a:prstGeom>
        </p:spPr>
      </p:pic>
      <p:sp>
        <p:nvSpPr>
          <p:cNvPr id="34" name="Oval 33"/>
          <p:cNvSpPr/>
          <p:nvPr/>
        </p:nvSpPr>
        <p:spPr>
          <a:xfrm>
            <a:off x="2214554" y="4214810"/>
            <a:ext cx="1928826" cy="1857388"/>
          </a:xfrm>
          <a:prstGeom prst="ellipse">
            <a:avLst/>
          </a:prstGeom>
          <a:blipFill dpi="0" rotWithShape="1">
            <a:blip r:embed="rId13"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35" name="Oval 34"/>
          <p:cNvSpPr/>
          <p:nvPr/>
        </p:nvSpPr>
        <p:spPr>
          <a:xfrm>
            <a:off x="4786322" y="6000760"/>
            <a:ext cx="1643074" cy="1714512"/>
          </a:xfrm>
          <a:prstGeom prst="ellipse">
            <a:avLst/>
          </a:prstGeom>
          <a:blipFill>
            <a:blip r:embed="rId1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36" name="Oval 35"/>
          <p:cNvSpPr/>
          <p:nvPr/>
        </p:nvSpPr>
        <p:spPr>
          <a:xfrm>
            <a:off x="5072050" y="500034"/>
            <a:ext cx="1785950" cy="1785950"/>
          </a:xfrm>
          <a:prstGeom prst="ellipse">
            <a:avLst/>
          </a:prstGeom>
          <a:blipFill>
            <a:blip r:embed="rId1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38" name="Rectangle 37"/>
          <p:cNvSpPr/>
          <p:nvPr/>
        </p:nvSpPr>
        <p:spPr>
          <a:xfrm>
            <a:off x="142852" y="0"/>
            <a:ext cx="6684843"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hr-HR" sz="2800" b="1" cap="none" spc="50" dirty="0" smtClean="0">
                <a:ln w="3175">
                  <a:noFill/>
                </a:ln>
                <a:solidFill>
                  <a:srgbClr val="C00000"/>
                </a:solidFill>
                <a:latin typeface="Palatino Linotype" pitchFamily="18" charset="0"/>
              </a:rPr>
              <a:t>Našu jelku obasjala su božićna svjetla</a:t>
            </a:r>
            <a:endParaRPr lang="en-US" sz="2800" b="1" cap="none" spc="50" dirty="0">
              <a:ln w="3175">
                <a:noFill/>
              </a:ln>
              <a:solidFill>
                <a:srgbClr val="C00000"/>
              </a:solidFill>
              <a:latin typeface="Palatino Linotype" pitchFamily="18" charset="0"/>
            </a:endParaRPr>
          </a:p>
        </p:txBody>
      </p:sp>
      <p:sp>
        <p:nvSpPr>
          <p:cNvPr id="18" name="Rectangle 17"/>
          <p:cNvSpPr/>
          <p:nvPr/>
        </p:nvSpPr>
        <p:spPr>
          <a:xfrm>
            <a:off x="0" y="2071670"/>
            <a:ext cx="1857364" cy="28575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b="1" dirty="0" smtClean="0"/>
              <a:t>Lovro Sinjeri, 6.c</a:t>
            </a:r>
            <a:endParaRPr lang="hr-HR" sz="1000" b="1" dirty="0"/>
          </a:p>
        </p:txBody>
      </p:sp>
      <p:sp>
        <p:nvSpPr>
          <p:cNvPr id="21" name="Rectangle 20"/>
          <p:cNvSpPr/>
          <p:nvPr/>
        </p:nvSpPr>
        <p:spPr>
          <a:xfrm>
            <a:off x="5214926" y="2143108"/>
            <a:ext cx="1643074" cy="21431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b="1" dirty="0" smtClean="0">
                <a:solidFill>
                  <a:schemeClr val="tx1"/>
                </a:solidFill>
              </a:rPr>
              <a:t>Iva Tonković</a:t>
            </a:r>
            <a:endParaRPr lang="hr-HR" sz="1000" b="1" dirty="0">
              <a:solidFill>
                <a:schemeClr val="tx1"/>
              </a:solidFill>
            </a:endParaRPr>
          </a:p>
        </p:txBody>
      </p:sp>
      <p:sp>
        <p:nvSpPr>
          <p:cNvPr id="27" name="Rectangle 26"/>
          <p:cNvSpPr/>
          <p:nvPr/>
        </p:nvSpPr>
        <p:spPr>
          <a:xfrm>
            <a:off x="2428868" y="5715008"/>
            <a:ext cx="1643074" cy="35719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b="1" dirty="0" smtClean="0">
                <a:solidFill>
                  <a:schemeClr val="tx1"/>
                </a:solidFill>
              </a:rPr>
              <a:t>Paula Pufek, voditeljica programa.</a:t>
            </a:r>
            <a:endParaRPr lang="hr-HR" sz="1000" b="1" dirty="0">
              <a:solidFill>
                <a:schemeClr val="tx1"/>
              </a:solidFill>
            </a:endParaRPr>
          </a:p>
        </p:txBody>
      </p:sp>
      <p:sp>
        <p:nvSpPr>
          <p:cNvPr id="28" name="Rectangle 27"/>
          <p:cNvSpPr/>
          <p:nvPr/>
        </p:nvSpPr>
        <p:spPr>
          <a:xfrm>
            <a:off x="4429132" y="5715008"/>
            <a:ext cx="1857388" cy="28575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b="1" dirty="0" smtClean="0">
                <a:solidFill>
                  <a:schemeClr val="tx1"/>
                </a:solidFill>
              </a:rPr>
              <a:t>Jura Pavlović, Ana Osmanagić, Dora Marelić, Petar Trputec,1.a </a:t>
            </a:r>
            <a:endParaRPr lang="hr-HR" sz="1000" b="1" dirty="0">
              <a:solidFill>
                <a:schemeClr val="tx1"/>
              </a:solidFill>
            </a:endParaRPr>
          </a:p>
        </p:txBody>
      </p:sp>
      <p:sp>
        <p:nvSpPr>
          <p:cNvPr id="30" name="Rectangle 29"/>
          <p:cNvSpPr/>
          <p:nvPr/>
        </p:nvSpPr>
        <p:spPr>
          <a:xfrm>
            <a:off x="0" y="7286644"/>
            <a:ext cx="1857388" cy="2143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b="1" dirty="0" smtClean="0">
                <a:solidFill>
                  <a:schemeClr val="tx1"/>
                </a:solidFill>
              </a:rPr>
              <a:t>Dora Marelić,1.a</a:t>
            </a:r>
            <a:endParaRPr lang="hr-HR" sz="1000" b="1" dirty="0">
              <a:solidFill>
                <a:schemeClr val="tx1"/>
              </a:solidFill>
            </a:endParaRPr>
          </a:p>
        </p:txBody>
      </p:sp>
      <p:sp>
        <p:nvSpPr>
          <p:cNvPr id="32" name="Rectangle 31"/>
          <p:cNvSpPr/>
          <p:nvPr/>
        </p:nvSpPr>
        <p:spPr>
          <a:xfrm>
            <a:off x="4857760" y="8858280"/>
            <a:ext cx="1857388" cy="28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b="1" dirty="0" smtClean="0"/>
              <a:t>Anja Svetličić, Ema Grahovac,1.c</a:t>
            </a:r>
            <a:endParaRPr lang="hr-HR" sz="1000" b="1" dirty="0"/>
          </a:p>
        </p:txBody>
      </p:sp>
      <p:sp>
        <p:nvSpPr>
          <p:cNvPr id="37" name="Rectangle 36"/>
          <p:cNvSpPr/>
          <p:nvPr/>
        </p:nvSpPr>
        <p:spPr>
          <a:xfrm>
            <a:off x="2500306" y="7215206"/>
            <a:ext cx="1857388" cy="35719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b="1" dirty="0" smtClean="0">
                <a:solidFill>
                  <a:schemeClr val="tx1"/>
                </a:solidFill>
              </a:rPr>
              <a:t>Ema Grahovac, Patrik Kuljanac, Anja Svetličić,1.c</a:t>
            </a:r>
            <a:endParaRPr lang="hr-HR" sz="1000" b="1" dirty="0">
              <a:solidFill>
                <a:schemeClr val="tx1"/>
              </a:solidFill>
            </a:endParaRPr>
          </a:p>
        </p:txBody>
      </p:sp>
      <p:sp>
        <p:nvSpPr>
          <p:cNvPr id="39" name="Rectangle 38"/>
          <p:cNvSpPr/>
          <p:nvPr/>
        </p:nvSpPr>
        <p:spPr>
          <a:xfrm>
            <a:off x="214290" y="5572132"/>
            <a:ext cx="1714512" cy="285752"/>
          </a:xfrm>
          <a:prstGeom prst="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b="1" dirty="0" smtClean="0">
                <a:solidFill>
                  <a:schemeClr val="tx1"/>
                </a:solidFill>
              </a:rPr>
              <a:t>Jakov Malović</a:t>
            </a:r>
            <a:endParaRPr lang="hr-HR" sz="1000" b="1" dirty="0">
              <a:solidFill>
                <a:schemeClr val="tx1"/>
              </a:solidFill>
            </a:endParaRPr>
          </a:p>
        </p:txBody>
      </p:sp>
      <p:sp>
        <p:nvSpPr>
          <p:cNvPr id="40" name="Rectangle 39"/>
          <p:cNvSpPr/>
          <p:nvPr/>
        </p:nvSpPr>
        <p:spPr>
          <a:xfrm>
            <a:off x="714356" y="8858280"/>
            <a:ext cx="1857388" cy="14287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b="1" dirty="0" smtClean="0"/>
              <a:t>Nives Vujnović,1.a</a:t>
            </a:r>
            <a:endParaRPr lang="hr-HR" sz="1000" b="1" dirty="0"/>
          </a:p>
        </p:txBody>
      </p:sp>
      <p:sp>
        <p:nvSpPr>
          <p:cNvPr id="41" name="Oval 40"/>
          <p:cNvSpPr/>
          <p:nvPr/>
        </p:nvSpPr>
        <p:spPr>
          <a:xfrm>
            <a:off x="0" y="8572528"/>
            <a:ext cx="642918" cy="5714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smtClean="0"/>
              <a:t>16</a:t>
            </a:r>
            <a:endParaRPr lang="hr-HR" dirty="0"/>
          </a:p>
        </p:txBody>
      </p:sp>
      <p:sp>
        <p:nvSpPr>
          <p:cNvPr id="42" name="Rectangle 41"/>
          <p:cNvSpPr/>
          <p:nvPr/>
        </p:nvSpPr>
        <p:spPr>
          <a:xfrm>
            <a:off x="4929198" y="4071934"/>
            <a:ext cx="1928802" cy="571504"/>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dirty="0" smtClean="0"/>
              <a:t>Adventska svjetla s našim učenicima nižih razreda i ove godine upalila je ravnateljica škole Mihovila Radovanović.</a:t>
            </a:r>
            <a:endParaRPr lang="hr-HR" sz="1000" dirty="0"/>
          </a:p>
        </p:txBody>
      </p:sp>
      <p:sp>
        <p:nvSpPr>
          <p:cNvPr id="43" name="Rectangle 42"/>
          <p:cNvSpPr/>
          <p:nvPr/>
        </p:nvSpPr>
        <p:spPr>
          <a:xfrm>
            <a:off x="0" y="3857620"/>
            <a:ext cx="3571876" cy="50006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hr-HR" sz="1000" dirty="0" smtClean="0">
                <a:solidFill>
                  <a:schemeClr val="tx1"/>
                </a:solidFill>
              </a:rPr>
              <a:t>7.12.2009. održan je i prigodan program povodom dana  paljenja Božićnih svjetiljaka u našoj školi. Učestvovali su brojni učenici nižih razreda i njihovi voditelji.</a:t>
            </a:r>
            <a:endParaRPr lang="hr-HR" sz="1000" dirty="0">
              <a:solidFill>
                <a:schemeClr val="tx1"/>
              </a:solidFill>
            </a:endParaRPr>
          </a:p>
        </p:txBody>
      </p:sp>
      <p:pic>
        <p:nvPicPr>
          <p:cNvPr id="44" name="Picture 43" descr="DSC04386.JPG"/>
          <p:cNvPicPr>
            <a:picLocks noChangeAspect="1"/>
          </p:cNvPicPr>
          <p:nvPr/>
        </p:nvPicPr>
        <p:blipFill>
          <a:blip r:embed="rId16" cstate="print"/>
          <a:srcRect r="26172"/>
          <a:stretch>
            <a:fillRect/>
          </a:stretch>
        </p:blipFill>
        <p:spPr>
          <a:xfrm>
            <a:off x="3643314" y="3071802"/>
            <a:ext cx="1287001" cy="1307436"/>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C220051.JPG"/>
          <p:cNvPicPr>
            <a:picLocks noChangeAspect="1"/>
          </p:cNvPicPr>
          <p:nvPr/>
        </p:nvPicPr>
        <p:blipFill>
          <a:blip r:embed="rId2" cstate="print"/>
          <a:stretch>
            <a:fillRect/>
          </a:stretch>
        </p:blipFill>
        <p:spPr>
          <a:xfrm>
            <a:off x="0" y="1643042"/>
            <a:ext cx="2381266" cy="1785950"/>
          </a:xfrm>
          <a:prstGeom prst="rect">
            <a:avLst/>
          </a:prstGeom>
        </p:spPr>
      </p:pic>
      <p:pic>
        <p:nvPicPr>
          <p:cNvPr id="7" name="Picture 6" descr="PC210007.JPG"/>
          <p:cNvPicPr>
            <a:picLocks noChangeAspect="1"/>
          </p:cNvPicPr>
          <p:nvPr/>
        </p:nvPicPr>
        <p:blipFill>
          <a:blip r:embed="rId3" cstate="print"/>
          <a:srcRect l="9091"/>
          <a:stretch>
            <a:fillRect/>
          </a:stretch>
        </p:blipFill>
        <p:spPr>
          <a:xfrm>
            <a:off x="2357430" y="1714480"/>
            <a:ext cx="2214578" cy="1827027"/>
          </a:xfrm>
          <a:prstGeom prst="rect">
            <a:avLst/>
          </a:prstGeom>
        </p:spPr>
      </p:pic>
      <p:pic>
        <p:nvPicPr>
          <p:cNvPr id="8" name="Picture 7" descr="PC220015.JPG"/>
          <p:cNvPicPr>
            <a:picLocks noChangeAspect="1"/>
          </p:cNvPicPr>
          <p:nvPr/>
        </p:nvPicPr>
        <p:blipFill>
          <a:blip r:embed="rId4" cstate="print"/>
          <a:stretch>
            <a:fillRect/>
          </a:stretch>
        </p:blipFill>
        <p:spPr>
          <a:xfrm>
            <a:off x="0" y="3357554"/>
            <a:ext cx="2381267" cy="1928826"/>
          </a:xfrm>
          <a:prstGeom prst="rect">
            <a:avLst/>
          </a:prstGeom>
        </p:spPr>
      </p:pic>
      <p:pic>
        <p:nvPicPr>
          <p:cNvPr id="9" name="Picture 8" descr="PC220017.JPG"/>
          <p:cNvPicPr>
            <a:picLocks noChangeAspect="1"/>
          </p:cNvPicPr>
          <p:nvPr/>
        </p:nvPicPr>
        <p:blipFill>
          <a:blip r:embed="rId5" cstate="print"/>
          <a:stretch>
            <a:fillRect/>
          </a:stretch>
        </p:blipFill>
        <p:spPr>
          <a:xfrm>
            <a:off x="0" y="5429256"/>
            <a:ext cx="2193380" cy="1645035"/>
          </a:xfrm>
          <a:prstGeom prst="rect">
            <a:avLst/>
          </a:prstGeom>
        </p:spPr>
      </p:pic>
      <p:pic>
        <p:nvPicPr>
          <p:cNvPr id="12" name="Picture 11" descr="PC220025.JPG"/>
          <p:cNvPicPr>
            <a:picLocks noChangeAspect="1"/>
          </p:cNvPicPr>
          <p:nvPr/>
        </p:nvPicPr>
        <p:blipFill>
          <a:blip r:embed="rId6" cstate="print"/>
          <a:stretch>
            <a:fillRect/>
          </a:stretch>
        </p:blipFill>
        <p:spPr>
          <a:xfrm>
            <a:off x="1357298" y="0"/>
            <a:ext cx="2143140" cy="1714480"/>
          </a:xfrm>
          <a:prstGeom prst="rect">
            <a:avLst/>
          </a:prstGeom>
        </p:spPr>
      </p:pic>
      <p:pic>
        <p:nvPicPr>
          <p:cNvPr id="13" name="Picture 12" descr="PC220028.JPG"/>
          <p:cNvPicPr>
            <a:picLocks noChangeAspect="1"/>
          </p:cNvPicPr>
          <p:nvPr/>
        </p:nvPicPr>
        <p:blipFill>
          <a:blip r:embed="rId7" cstate="print"/>
          <a:stretch>
            <a:fillRect/>
          </a:stretch>
        </p:blipFill>
        <p:spPr>
          <a:xfrm>
            <a:off x="4571984" y="1714480"/>
            <a:ext cx="2286016" cy="1714512"/>
          </a:xfrm>
          <a:prstGeom prst="rect">
            <a:avLst/>
          </a:prstGeom>
        </p:spPr>
      </p:pic>
      <p:pic>
        <p:nvPicPr>
          <p:cNvPr id="14" name="Picture 13" descr="PC220029.JPG"/>
          <p:cNvPicPr>
            <a:picLocks noChangeAspect="1"/>
          </p:cNvPicPr>
          <p:nvPr/>
        </p:nvPicPr>
        <p:blipFill>
          <a:blip r:embed="rId8" cstate="print"/>
          <a:srcRect l="29347" r="5434"/>
          <a:stretch>
            <a:fillRect/>
          </a:stretch>
        </p:blipFill>
        <p:spPr>
          <a:xfrm>
            <a:off x="0" y="0"/>
            <a:ext cx="1428760" cy="1643042"/>
          </a:xfrm>
          <a:prstGeom prst="rect">
            <a:avLst/>
          </a:prstGeom>
        </p:spPr>
      </p:pic>
      <p:pic>
        <p:nvPicPr>
          <p:cNvPr id="15" name="Picture 14" descr="PC220036.JPG"/>
          <p:cNvPicPr>
            <a:picLocks noChangeAspect="1"/>
          </p:cNvPicPr>
          <p:nvPr/>
        </p:nvPicPr>
        <p:blipFill>
          <a:blip r:embed="rId9" cstate="print"/>
          <a:stretch>
            <a:fillRect/>
          </a:stretch>
        </p:blipFill>
        <p:spPr>
          <a:xfrm>
            <a:off x="2285992" y="3500430"/>
            <a:ext cx="2286016" cy="1714512"/>
          </a:xfrm>
          <a:prstGeom prst="rect">
            <a:avLst/>
          </a:prstGeom>
        </p:spPr>
      </p:pic>
      <p:pic>
        <p:nvPicPr>
          <p:cNvPr id="16" name="Picture 15" descr="PC220038.JPG"/>
          <p:cNvPicPr>
            <a:picLocks noChangeAspect="1"/>
          </p:cNvPicPr>
          <p:nvPr/>
        </p:nvPicPr>
        <p:blipFill>
          <a:blip r:embed="rId10" cstate="print"/>
          <a:srcRect t="8696" b="17391"/>
          <a:stretch>
            <a:fillRect/>
          </a:stretch>
        </p:blipFill>
        <p:spPr>
          <a:xfrm rot="5400000">
            <a:off x="1226328" y="7441395"/>
            <a:ext cx="2190765" cy="1214446"/>
          </a:xfrm>
          <a:prstGeom prst="rect">
            <a:avLst/>
          </a:prstGeom>
        </p:spPr>
      </p:pic>
      <p:pic>
        <p:nvPicPr>
          <p:cNvPr id="17" name="Picture 16" descr="PC220042.JPG"/>
          <p:cNvPicPr>
            <a:picLocks noChangeAspect="1"/>
          </p:cNvPicPr>
          <p:nvPr/>
        </p:nvPicPr>
        <p:blipFill>
          <a:blip r:embed="rId11" cstate="print"/>
          <a:stretch>
            <a:fillRect/>
          </a:stretch>
        </p:blipFill>
        <p:spPr>
          <a:xfrm>
            <a:off x="4572008" y="0"/>
            <a:ext cx="2285992" cy="1714494"/>
          </a:xfrm>
          <a:prstGeom prst="rect">
            <a:avLst/>
          </a:prstGeom>
        </p:spPr>
      </p:pic>
      <p:pic>
        <p:nvPicPr>
          <p:cNvPr id="2" name="Picture 2" descr="C:\Documents and Settings\Administrator\Desktop\Novinari\Božićne priredbe\PC220020.JPG"/>
          <p:cNvPicPr>
            <a:picLocks noChangeAspect="1" noChangeArrowheads="1"/>
          </p:cNvPicPr>
          <p:nvPr/>
        </p:nvPicPr>
        <p:blipFill>
          <a:blip r:embed="rId12" cstate="print"/>
          <a:srcRect r="11065"/>
          <a:stretch>
            <a:fillRect/>
          </a:stretch>
        </p:blipFill>
        <p:spPr bwMode="auto">
          <a:xfrm>
            <a:off x="4714884" y="5214942"/>
            <a:ext cx="2143116" cy="1928826"/>
          </a:xfrm>
          <a:prstGeom prst="rect">
            <a:avLst/>
          </a:prstGeom>
          <a:noFill/>
        </p:spPr>
      </p:pic>
      <p:pic>
        <p:nvPicPr>
          <p:cNvPr id="1027" name="Picture 3" descr="C:\Documents and Settings\Administrator\Desktop\Novinari\Božićne priredbe\PC220019.JPG"/>
          <p:cNvPicPr>
            <a:picLocks noChangeAspect="1" noChangeArrowheads="1"/>
          </p:cNvPicPr>
          <p:nvPr/>
        </p:nvPicPr>
        <p:blipFill>
          <a:blip r:embed="rId13" cstate="print"/>
          <a:srcRect/>
          <a:stretch>
            <a:fillRect/>
          </a:stretch>
        </p:blipFill>
        <p:spPr bwMode="auto">
          <a:xfrm>
            <a:off x="4429108" y="3428992"/>
            <a:ext cx="2428892" cy="1821669"/>
          </a:xfrm>
          <a:prstGeom prst="rect">
            <a:avLst/>
          </a:prstGeom>
          <a:noFill/>
        </p:spPr>
      </p:pic>
      <p:pic>
        <p:nvPicPr>
          <p:cNvPr id="1028" name="Picture 4" descr="C:\Documents and Settings\Administrator\Desktop\Novinari\Božićne priredbe\PC220047.JPG"/>
          <p:cNvPicPr>
            <a:picLocks noChangeAspect="1" noChangeArrowheads="1"/>
          </p:cNvPicPr>
          <p:nvPr/>
        </p:nvPicPr>
        <p:blipFill>
          <a:blip r:embed="rId14" cstate="print"/>
          <a:srcRect r="23077"/>
          <a:stretch>
            <a:fillRect/>
          </a:stretch>
        </p:blipFill>
        <p:spPr bwMode="auto">
          <a:xfrm>
            <a:off x="2714620" y="7054438"/>
            <a:ext cx="2143140" cy="2089562"/>
          </a:xfrm>
          <a:prstGeom prst="rect">
            <a:avLst/>
          </a:prstGeom>
          <a:noFill/>
        </p:spPr>
      </p:pic>
      <p:pic>
        <p:nvPicPr>
          <p:cNvPr id="1029" name="Picture 5" descr="C:\Documents and Settings\Administrator\Desktop\Novinari\Božićne priredbe\PC220014.JPG"/>
          <p:cNvPicPr>
            <a:picLocks noChangeAspect="1" noChangeArrowheads="1"/>
          </p:cNvPicPr>
          <p:nvPr/>
        </p:nvPicPr>
        <p:blipFill>
          <a:blip r:embed="rId15" cstate="print"/>
          <a:srcRect r="10714"/>
          <a:stretch>
            <a:fillRect/>
          </a:stretch>
        </p:blipFill>
        <p:spPr bwMode="auto">
          <a:xfrm>
            <a:off x="4476752" y="6929454"/>
            <a:ext cx="2381248" cy="2000232"/>
          </a:xfrm>
          <a:prstGeom prst="rect">
            <a:avLst/>
          </a:prstGeom>
          <a:noFill/>
        </p:spPr>
      </p:pic>
      <p:sp>
        <p:nvSpPr>
          <p:cNvPr id="21" name="Rectangle 20"/>
          <p:cNvSpPr/>
          <p:nvPr/>
        </p:nvSpPr>
        <p:spPr>
          <a:xfrm>
            <a:off x="642918" y="1500166"/>
            <a:ext cx="5358005" cy="923330"/>
          </a:xfrm>
          <a:prstGeom prst="rect">
            <a:avLst/>
          </a:prstGeom>
          <a:noFill/>
        </p:spPr>
        <p:txBody>
          <a:bodyPr wrap="none" lIns="91440" tIns="45720" rIns="91440" bIns="45720">
            <a:spAutoFit/>
          </a:bodyPr>
          <a:lstStyle/>
          <a:p>
            <a:pPr algn="ctr"/>
            <a:r>
              <a:rPr lang="hr-HR" sz="5400" b="1" cap="none" spc="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Božićna svečanost</a:t>
            </a:r>
            <a:endParaRPr lang="en-US" sz="5400" b="1" cap="none" spc="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sp>
        <p:nvSpPr>
          <p:cNvPr id="23" name="Rectangle 22"/>
          <p:cNvSpPr/>
          <p:nvPr/>
        </p:nvSpPr>
        <p:spPr>
          <a:xfrm>
            <a:off x="0" y="6858016"/>
            <a:ext cx="2071678" cy="357190"/>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b="1" dirty="0" smtClean="0"/>
              <a:t>Ana Trajanov i Lucija Prepušt, voditeljice programa</a:t>
            </a:r>
            <a:endParaRPr lang="hr-HR" sz="1000" b="1" dirty="0"/>
          </a:p>
        </p:txBody>
      </p:sp>
      <p:pic>
        <p:nvPicPr>
          <p:cNvPr id="1030" name="Picture 6" descr="C:\Documents and Settings\Administrator\Desktop\Novinari\Božićne priredbe\PC220027.JPG"/>
          <p:cNvPicPr>
            <a:picLocks noChangeAspect="1" noChangeArrowheads="1"/>
          </p:cNvPicPr>
          <p:nvPr/>
        </p:nvPicPr>
        <p:blipFill>
          <a:blip r:embed="rId16" cstate="print"/>
          <a:srcRect/>
          <a:stretch>
            <a:fillRect/>
          </a:stretch>
        </p:blipFill>
        <p:spPr bwMode="auto">
          <a:xfrm>
            <a:off x="2143116" y="5214942"/>
            <a:ext cx="2571768" cy="1857388"/>
          </a:xfrm>
          <a:prstGeom prst="rect">
            <a:avLst/>
          </a:prstGeom>
          <a:noFill/>
        </p:spPr>
      </p:pic>
      <p:sp>
        <p:nvSpPr>
          <p:cNvPr id="27" name="Rectangle 26"/>
          <p:cNvSpPr/>
          <p:nvPr/>
        </p:nvSpPr>
        <p:spPr>
          <a:xfrm>
            <a:off x="0" y="5072066"/>
            <a:ext cx="2285992" cy="35719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b="1" dirty="0" smtClean="0"/>
              <a:t>Učiteljice Ivanka Knežević, Marijanka Mesek i Slavica Kramarić</a:t>
            </a:r>
            <a:endParaRPr lang="hr-HR" sz="1000" b="1" dirty="0"/>
          </a:p>
        </p:txBody>
      </p:sp>
      <p:pic>
        <p:nvPicPr>
          <p:cNvPr id="29" name="Picture 28" descr="PC220023.JPG"/>
          <p:cNvPicPr>
            <a:picLocks noChangeAspect="1"/>
          </p:cNvPicPr>
          <p:nvPr/>
        </p:nvPicPr>
        <p:blipFill>
          <a:blip r:embed="rId17" cstate="print"/>
          <a:srcRect l="11765"/>
          <a:stretch>
            <a:fillRect/>
          </a:stretch>
        </p:blipFill>
        <p:spPr>
          <a:xfrm>
            <a:off x="3500438" y="-1"/>
            <a:ext cx="1143008" cy="1727213"/>
          </a:xfrm>
          <a:prstGeom prst="rect">
            <a:avLst/>
          </a:prstGeom>
        </p:spPr>
      </p:pic>
      <p:sp>
        <p:nvSpPr>
          <p:cNvPr id="30" name="Rectangle 29"/>
          <p:cNvSpPr/>
          <p:nvPr/>
        </p:nvSpPr>
        <p:spPr>
          <a:xfrm>
            <a:off x="1357298" y="1428728"/>
            <a:ext cx="3286148" cy="214314"/>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b="1" dirty="0" smtClean="0"/>
              <a:t>Valentina Runko, Anja Cerjak</a:t>
            </a:r>
            <a:endParaRPr lang="hr-HR" sz="1000" b="1" dirty="0"/>
          </a:p>
        </p:txBody>
      </p:sp>
      <p:pic>
        <p:nvPicPr>
          <p:cNvPr id="31" name="Picture 30" descr="PC220052.JPG"/>
          <p:cNvPicPr>
            <a:picLocks noChangeAspect="1"/>
          </p:cNvPicPr>
          <p:nvPr/>
        </p:nvPicPr>
        <p:blipFill>
          <a:blip r:embed="rId18" cstate="print"/>
          <a:srcRect l="27777"/>
          <a:stretch>
            <a:fillRect/>
          </a:stretch>
        </p:blipFill>
        <p:spPr>
          <a:xfrm>
            <a:off x="0" y="7215192"/>
            <a:ext cx="1857388" cy="1928808"/>
          </a:xfrm>
          <a:prstGeom prst="rect">
            <a:avLst/>
          </a:prstGeom>
        </p:spPr>
      </p:pic>
      <p:sp>
        <p:nvSpPr>
          <p:cNvPr id="24" name="Rectangle 23"/>
          <p:cNvSpPr/>
          <p:nvPr/>
        </p:nvSpPr>
        <p:spPr>
          <a:xfrm>
            <a:off x="2214554" y="6786578"/>
            <a:ext cx="2071702" cy="285752"/>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b="1" dirty="0" smtClean="0"/>
              <a:t>I</a:t>
            </a:r>
          </a:p>
          <a:p>
            <a:pPr algn="ctr"/>
            <a:r>
              <a:rPr lang="hr-HR" sz="1000" b="1" dirty="0" smtClean="0"/>
              <a:t>Iva Cvetojević i Monika Culjaga</a:t>
            </a:r>
          </a:p>
          <a:p>
            <a:pPr algn="ctr"/>
            <a:endParaRPr lang="hr-HR" sz="1000" dirty="0"/>
          </a:p>
        </p:txBody>
      </p:sp>
      <p:sp>
        <p:nvSpPr>
          <p:cNvPr id="25" name="Rectangle 24"/>
          <p:cNvSpPr/>
          <p:nvPr/>
        </p:nvSpPr>
        <p:spPr>
          <a:xfrm>
            <a:off x="2714620" y="8786842"/>
            <a:ext cx="1714512" cy="35715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dirty="0" smtClean="0"/>
              <a:t>Mariola Milardović</a:t>
            </a:r>
            <a:endParaRPr lang="hr-HR" sz="1000" dirty="0"/>
          </a:p>
        </p:txBody>
      </p:sp>
      <p:sp>
        <p:nvSpPr>
          <p:cNvPr id="26" name="Rectangle 25"/>
          <p:cNvSpPr/>
          <p:nvPr/>
        </p:nvSpPr>
        <p:spPr>
          <a:xfrm>
            <a:off x="1857364" y="8715404"/>
            <a:ext cx="857256" cy="42859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dirty="0" smtClean="0">
                <a:solidFill>
                  <a:schemeClr val="bg1"/>
                </a:solidFill>
              </a:rPr>
              <a:t>Ivona Martinović</a:t>
            </a:r>
            <a:endParaRPr lang="hr-HR" sz="1000" dirty="0">
              <a:solidFill>
                <a:schemeClr val="bg1"/>
              </a:solidFill>
            </a:endParaRPr>
          </a:p>
        </p:txBody>
      </p:sp>
      <p:sp>
        <p:nvSpPr>
          <p:cNvPr id="28" name="Rectangle 27"/>
          <p:cNvSpPr/>
          <p:nvPr/>
        </p:nvSpPr>
        <p:spPr>
          <a:xfrm>
            <a:off x="4714884" y="1428728"/>
            <a:ext cx="2143116" cy="28575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b="1" dirty="0" smtClean="0">
                <a:solidFill>
                  <a:schemeClr val="tx1"/>
                </a:solidFill>
              </a:rPr>
              <a:t>Iva Tonković, Iva Delić i Maja Vuković.</a:t>
            </a:r>
            <a:endParaRPr lang="hr-HR" sz="1000" b="1" dirty="0">
              <a:solidFill>
                <a:schemeClr val="tx1"/>
              </a:solidFill>
            </a:endParaRPr>
          </a:p>
        </p:txBody>
      </p:sp>
      <p:sp>
        <p:nvSpPr>
          <p:cNvPr id="32" name="Rectangle 31"/>
          <p:cNvSpPr/>
          <p:nvPr/>
        </p:nvSpPr>
        <p:spPr>
          <a:xfrm>
            <a:off x="0" y="1357290"/>
            <a:ext cx="1428736" cy="285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b="1" dirty="0" smtClean="0"/>
              <a:t>Lucija Buinac</a:t>
            </a:r>
          </a:p>
        </p:txBody>
      </p:sp>
      <p:sp>
        <p:nvSpPr>
          <p:cNvPr id="33" name="Rectangle 32"/>
          <p:cNvSpPr/>
          <p:nvPr/>
        </p:nvSpPr>
        <p:spPr>
          <a:xfrm>
            <a:off x="2285992" y="4929190"/>
            <a:ext cx="2143140" cy="3571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dirty="0" smtClean="0"/>
              <a:t>Veronika Mesaroš, Mia Pavlović, Mariola Milardović.</a:t>
            </a:r>
            <a:endParaRPr lang="hr-HR" sz="1000" dirty="0"/>
          </a:p>
        </p:txBody>
      </p:sp>
      <p:sp>
        <p:nvSpPr>
          <p:cNvPr id="34" name="Rectangle 33"/>
          <p:cNvSpPr/>
          <p:nvPr/>
        </p:nvSpPr>
        <p:spPr>
          <a:xfrm>
            <a:off x="0" y="8929718"/>
            <a:ext cx="1857364" cy="2142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dirty="0" smtClean="0"/>
              <a:t>Iva Cvetojević s ravnateljicom.</a:t>
            </a:r>
          </a:p>
        </p:txBody>
      </p:sp>
      <p:sp>
        <p:nvSpPr>
          <p:cNvPr id="36" name="Rectangle 35"/>
          <p:cNvSpPr/>
          <p:nvPr/>
        </p:nvSpPr>
        <p:spPr>
          <a:xfrm>
            <a:off x="4429132" y="5000628"/>
            <a:ext cx="2428868" cy="285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dirty="0" smtClean="0"/>
              <a:t>Anja Svetličić, Ema Grahovac, Ante Cavrić, Mia Martinović</a:t>
            </a:r>
            <a:endParaRPr lang="hr-HR" sz="1000" dirty="0"/>
          </a:p>
        </p:txBody>
      </p:sp>
      <p:sp>
        <p:nvSpPr>
          <p:cNvPr id="35" name="Rectangle 34"/>
          <p:cNvSpPr/>
          <p:nvPr/>
        </p:nvSpPr>
        <p:spPr>
          <a:xfrm>
            <a:off x="4786322" y="6643702"/>
            <a:ext cx="2071678" cy="28575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50" b="1" dirty="0" smtClean="0"/>
              <a:t>Una Ibrahimagić,Ante Cavrić</a:t>
            </a:r>
            <a:endParaRPr lang="hr-HR" sz="1050" b="1" dirty="0"/>
          </a:p>
        </p:txBody>
      </p:sp>
      <p:sp>
        <p:nvSpPr>
          <p:cNvPr id="37" name="Oval 36"/>
          <p:cNvSpPr/>
          <p:nvPr/>
        </p:nvSpPr>
        <p:spPr>
          <a:xfrm>
            <a:off x="6215082" y="8715404"/>
            <a:ext cx="642918" cy="428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smtClean="0"/>
              <a:t>17</a:t>
            </a:r>
            <a:endParaRPr lang="hr-HR" dirty="0"/>
          </a:p>
        </p:txBody>
      </p:sp>
      <p:sp>
        <p:nvSpPr>
          <p:cNvPr id="38" name="Rectangle 37"/>
          <p:cNvSpPr/>
          <p:nvPr/>
        </p:nvSpPr>
        <p:spPr>
          <a:xfrm>
            <a:off x="0" y="3214678"/>
            <a:ext cx="6858000" cy="42862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hr-HR" sz="1000" b="1" dirty="0" smtClean="0">
                <a:solidFill>
                  <a:schemeClr val="tx1"/>
                </a:solidFill>
              </a:rPr>
              <a:t>23.12.2009. održan je Božićni koncert i prigodni program vezan uz Božićne i Novogodišnje dane. Učenici niših i viših razreda cijelo prvo polugodište marljivo su vježbali i na ovom pregramu pokazali svoja umjeća u literarnim sastavima, dramskom izričaju i pjevačkom zboru. Glavne organizatorice programa bile su učiteljice Irena Balen- Gorišek, Irena Coklin i Kristina.</a:t>
            </a:r>
            <a:endParaRPr lang="hr-HR" sz="1000" b="1" dirty="0">
              <a:solidFill>
                <a:schemeClr val="tx1"/>
              </a:solidFill>
            </a:endParaRPr>
          </a:p>
        </p:txBody>
      </p:sp>
      <p:sp>
        <p:nvSpPr>
          <p:cNvPr id="39" name="Rectangle 38"/>
          <p:cNvSpPr/>
          <p:nvPr/>
        </p:nvSpPr>
        <p:spPr>
          <a:xfrm>
            <a:off x="4500570" y="8572528"/>
            <a:ext cx="1714512" cy="5714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hr-HR" sz="1000" b="1" dirty="0" smtClean="0"/>
              <a:t>U izradu ovog Božićnog sela učenici su uložili mnogo truda zajedno sa učiteljicom Bojanom Štimac.</a:t>
            </a:r>
            <a:endParaRPr lang="hr-HR" sz="1000" b="1"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000100"/>
            <a:ext cx="3571900" cy="1357322"/>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hr-HR" sz="1100" b="1" dirty="0">
                <a:solidFill>
                  <a:schemeClr val="tx1"/>
                </a:solidFill>
              </a:rPr>
              <a:t>Stručni suradnik pedagog radi na raznim poslovima a svi su vezani uz nastavu, učenike, nastavnike, roditelje a također za određene institucije izvan škole. Njegove zadaće definirane </a:t>
            </a:r>
            <a:r>
              <a:rPr lang="hr-HR" sz="1100" b="1" dirty="0" smtClean="0">
                <a:solidFill>
                  <a:schemeClr val="tx1"/>
                </a:solidFill>
              </a:rPr>
              <a:t>su </a:t>
            </a:r>
            <a:r>
              <a:rPr lang="hr-HR" sz="1100" b="1" dirty="0">
                <a:solidFill>
                  <a:schemeClr val="tx1"/>
                </a:solidFill>
              </a:rPr>
              <a:t>nastavnim planom i programom i godišnjim planom i programom rada škole. Vezano uz </a:t>
            </a:r>
            <a:r>
              <a:rPr lang="hr-HR" sz="1100" b="1" dirty="0" smtClean="0">
                <a:solidFill>
                  <a:schemeClr val="tx1"/>
                </a:solidFill>
              </a:rPr>
              <a:t>učenike </a:t>
            </a:r>
            <a:r>
              <a:rPr lang="hr-HR" sz="1100" b="1" dirty="0">
                <a:solidFill>
                  <a:schemeClr val="tx1"/>
                </a:solidFill>
              </a:rPr>
              <a:t>i nastavu to su</a:t>
            </a:r>
            <a:r>
              <a:rPr lang="hr-HR" sz="1100" b="1" dirty="0" smtClean="0">
                <a:solidFill>
                  <a:schemeClr val="tx1"/>
                </a:solidFill>
              </a:rPr>
              <a:t>:</a:t>
            </a:r>
            <a:endParaRPr lang="hr-HR" sz="1100" b="1" dirty="0">
              <a:solidFill>
                <a:schemeClr val="tx1"/>
              </a:solidFill>
            </a:endParaRPr>
          </a:p>
        </p:txBody>
      </p:sp>
      <p:sp>
        <p:nvSpPr>
          <p:cNvPr id="5" name="Rectangle 4"/>
          <p:cNvSpPr/>
          <p:nvPr/>
        </p:nvSpPr>
        <p:spPr>
          <a:xfrm>
            <a:off x="0" y="0"/>
            <a:ext cx="6828720" cy="861774"/>
          </a:xfrm>
          <a:prstGeom prst="rect">
            <a:avLst/>
          </a:prstGeom>
          <a:noFill/>
          <a:ln>
            <a:noFill/>
          </a:ln>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hr-HR" sz="5000" b="1" spc="50" dirty="0">
                <a:ln w="0"/>
                <a:latin typeface="Monotype Corsiva" pitchFamily="66" charset="0"/>
              </a:rPr>
              <a:t>Uloga pedagoga u </a:t>
            </a:r>
            <a:r>
              <a:rPr lang="hr-HR" sz="5000" b="1" spc="50" dirty="0" smtClean="0">
                <a:ln w="0"/>
                <a:latin typeface="Monotype Corsiva" pitchFamily="66" charset="0"/>
              </a:rPr>
              <a:t>radu škole  </a:t>
            </a:r>
            <a:endParaRPr lang="hr-HR" sz="5000" b="1" spc="50" dirty="0">
              <a:ln w="0"/>
              <a:latin typeface="Monotype Corsiva" pitchFamily="66" charset="0"/>
            </a:endParaRPr>
          </a:p>
        </p:txBody>
      </p:sp>
      <p:sp>
        <p:nvSpPr>
          <p:cNvPr id="6" name="Rounded Rectangle 5"/>
          <p:cNvSpPr/>
          <p:nvPr/>
        </p:nvSpPr>
        <p:spPr>
          <a:xfrm>
            <a:off x="0" y="2428860"/>
            <a:ext cx="3643314" cy="3214710"/>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hr-HR" sz="1200" b="1" dirty="0" smtClean="0">
              <a:solidFill>
                <a:schemeClr val="bg1"/>
              </a:solidFill>
            </a:endParaRPr>
          </a:p>
          <a:p>
            <a:pPr lvl="0" algn="just"/>
            <a:endParaRPr lang="hr-HR" sz="1100" b="1" dirty="0">
              <a:solidFill>
                <a:schemeClr val="bg1"/>
              </a:solidFill>
            </a:endParaRPr>
          </a:p>
          <a:p>
            <a:pPr lvl="0" algn="just"/>
            <a:r>
              <a:rPr lang="hr-HR" sz="1200" b="1" dirty="0" smtClean="0">
                <a:solidFill>
                  <a:schemeClr val="bg1"/>
                </a:solidFill>
              </a:rPr>
              <a:t>-poticanje usvajanja vrijednosti, stavova i navika koje omogućavaju cjelovit razvoj osobnosti učenika</a:t>
            </a:r>
          </a:p>
          <a:p>
            <a:pPr lvl="0" algn="just"/>
            <a:r>
              <a:rPr lang="hr-HR" sz="1200" b="1" dirty="0" smtClean="0">
                <a:solidFill>
                  <a:schemeClr val="bg1"/>
                </a:solidFill>
              </a:rPr>
              <a:t>-praćenje razvoja i obrazovnih postignuća učenika</a:t>
            </a:r>
          </a:p>
          <a:p>
            <a:pPr lvl="0" algn="just"/>
            <a:r>
              <a:rPr lang="hr-HR" sz="1200" b="1" dirty="0" smtClean="0">
                <a:solidFill>
                  <a:schemeClr val="bg1"/>
                </a:solidFill>
              </a:rPr>
              <a:t>-sudjelovanje u provođenju zdravstvene i socijalne skrbi učenika</a:t>
            </a:r>
          </a:p>
          <a:p>
            <a:pPr lvl="0" algn="just"/>
            <a:r>
              <a:rPr lang="hr-HR" sz="1200" b="1" dirty="0" smtClean="0">
                <a:solidFill>
                  <a:schemeClr val="bg1"/>
                </a:solidFill>
              </a:rPr>
              <a:t>-profesionalno usmjeravanje i informiranje učenika</a:t>
            </a:r>
          </a:p>
          <a:p>
            <a:pPr lvl="0" algn="just"/>
            <a:r>
              <a:rPr lang="hr-HR" sz="1200" b="1" dirty="0" smtClean="0">
                <a:solidFill>
                  <a:schemeClr val="bg1"/>
                </a:solidFill>
              </a:rPr>
              <a:t>-pružanje savjetodavne pomoći učenicima, roditeljima i učiteljima</a:t>
            </a:r>
          </a:p>
          <a:p>
            <a:pPr lvl="0" algn="just"/>
            <a:r>
              <a:rPr lang="hr-HR" sz="1200" b="1" dirty="0" smtClean="0">
                <a:solidFill>
                  <a:schemeClr val="bg1"/>
                </a:solidFill>
              </a:rPr>
              <a:t>-studijske analize i istraživanja pojedinih pedagoških pojavnosti</a:t>
            </a:r>
          </a:p>
          <a:p>
            <a:pPr lvl="0" algn="just"/>
            <a:r>
              <a:rPr lang="hr-HR" sz="1200" b="1" dirty="0" smtClean="0">
                <a:solidFill>
                  <a:schemeClr val="bg1"/>
                </a:solidFill>
              </a:rPr>
              <a:t>-uvođenje inovacija u odgojno-obrazovni rad i njihovo praćenje </a:t>
            </a:r>
          </a:p>
          <a:p>
            <a:pPr lvl="0" algn="just"/>
            <a:r>
              <a:rPr lang="hr-HR" sz="1200" b="1" dirty="0" smtClean="0">
                <a:solidFill>
                  <a:schemeClr val="bg1"/>
                </a:solidFill>
              </a:rPr>
              <a:t>-praćenje novih spoznaja iz područja pedagogije (i psihologije) i njihova primjena u nastavnom i školskom radu</a:t>
            </a:r>
          </a:p>
          <a:p>
            <a:pPr algn="ctr"/>
            <a:endParaRPr lang="hr-HR" sz="1100" b="1" dirty="0" smtClean="0">
              <a:solidFill>
                <a:srgbClr val="C00000"/>
              </a:solidFill>
            </a:endParaRPr>
          </a:p>
          <a:p>
            <a:pPr algn="ctr"/>
            <a:endParaRPr lang="hr-HR" sz="1100" dirty="0"/>
          </a:p>
        </p:txBody>
      </p:sp>
      <p:pic>
        <p:nvPicPr>
          <p:cNvPr id="7" name="Picture 6" descr="DSC_7514.jpg"/>
          <p:cNvPicPr>
            <a:picLocks noChangeAspect="1"/>
          </p:cNvPicPr>
          <p:nvPr/>
        </p:nvPicPr>
        <p:blipFill>
          <a:blip r:embed="rId2" cstate="print"/>
          <a:stretch>
            <a:fillRect/>
          </a:stretch>
        </p:blipFill>
        <p:spPr>
          <a:xfrm>
            <a:off x="3641928" y="1071538"/>
            <a:ext cx="3216072" cy="2143140"/>
          </a:xfrm>
          <a:prstGeom prst="rect">
            <a:avLst/>
          </a:prstGeom>
        </p:spPr>
      </p:pic>
      <p:sp>
        <p:nvSpPr>
          <p:cNvPr id="8" name="Rectangle 7"/>
          <p:cNvSpPr/>
          <p:nvPr/>
        </p:nvSpPr>
        <p:spPr>
          <a:xfrm>
            <a:off x="0" y="5572132"/>
            <a:ext cx="3643314" cy="3571868"/>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hr-HR" sz="1100" b="1" dirty="0">
                <a:solidFill>
                  <a:schemeClr val="tx1"/>
                </a:solidFill>
              </a:rPr>
              <a:t>Pedagog sudjeluje u praćenju učenika još prije samog upisa. Kao član komisije za utvrđivanje psihofizičkog stanja djeteta pri upisu u školu vodim intervju sa svakim djetetom koje se treba upisati u školu.  Pomoću određenih upitnika utvrđujem njegovu zrelost, znanje koje je stekao u predškolskom razvoju, kao i eventualne teškoće koje se mogu javiti pri polasku u školu. Kroz cijelo daljnje školovanje pratim uspjeh i napredovanje učenika. Poseban je naglasak na praćenje učenika s posebnim potrebama, dakle učenika koji imaju neke smetnje s svom razvoju, bilo intelektualne, emocionalne, socijalne ili kombinaciju istih.. Takvim učenicima </a:t>
            </a:r>
            <a:r>
              <a:rPr lang="hr-HR" sz="1100" b="1" dirty="0" smtClean="0">
                <a:solidFill>
                  <a:schemeClr val="tx1"/>
                </a:solidFill>
              </a:rPr>
              <a:t>nastojim pomoći, usmjeriti ih, pružiti im podršku. Sve to ne bi bilo moguće bez suradnje s razrednicima, ostalim učiteljima i ravnateljicom, a </a:t>
            </a:r>
            <a:r>
              <a:rPr lang="hr-HR" sz="1100" b="1" dirty="0">
                <a:solidFill>
                  <a:schemeClr val="tx1"/>
                </a:solidFill>
              </a:rPr>
              <a:t>po potrebi s institucijama izvan škole. Naravno da je tu važna i suradnja s roditeljima koji trebaju biti partneri školi u odgoju djece. Iz ovoga je vidljivo da se rad pedagoga kreće u trokutu učenik, učitelj, roditelj i povezujući te elemente usmjerava ih ka zajedničkom cilju a to je cjelovit razvoj osobnosti učenika njegova priprema za kvalitetan život.</a:t>
            </a:r>
          </a:p>
          <a:p>
            <a:pPr algn="ctr"/>
            <a:endParaRPr lang="hr-HR" sz="1100" dirty="0"/>
          </a:p>
        </p:txBody>
      </p:sp>
      <p:sp>
        <p:nvSpPr>
          <p:cNvPr id="10" name="Rectangle 9"/>
          <p:cNvSpPr/>
          <p:nvPr/>
        </p:nvSpPr>
        <p:spPr>
          <a:xfrm>
            <a:off x="3714752" y="3428992"/>
            <a:ext cx="3143248" cy="5429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hr-HR" sz="1100" b="1" dirty="0" smtClean="0">
              <a:solidFill>
                <a:schemeClr val="tx1"/>
              </a:solidFill>
            </a:endParaRPr>
          </a:p>
          <a:p>
            <a:pPr algn="just"/>
            <a:r>
              <a:rPr lang="hr-HR" sz="1100" b="1" dirty="0" smtClean="0">
                <a:solidFill>
                  <a:schemeClr val="tx1"/>
                </a:solidFill>
              </a:rPr>
              <a:t>Rezultati </a:t>
            </a:r>
            <a:r>
              <a:rPr lang="hr-HR" sz="1100" b="1" dirty="0">
                <a:solidFill>
                  <a:schemeClr val="tx1"/>
                </a:solidFill>
              </a:rPr>
              <a:t>rada i uspjeh učenika analiziraju se najmanje četiri puta godišnje na sjednicama Razrednih vijeća. Objedinjavanje ovih rezultata, izrada analize i davanje prijedloga za poboljšanje rada škole posao je pedagoga.  </a:t>
            </a:r>
          </a:p>
          <a:p>
            <a:pPr algn="just"/>
            <a:r>
              <a:rPr lang="hr-HR" sz="1100" b="1" dirty="0">
                <a:solidFill>
                  <a:schemeClr val="tx1"/>
                </a:solidFill>
              </a:rPr>
              <a:t>Radim na poslovima vezanim uz zdravstvenu zaštitu, dogovaram i organiziram sistematske preglede i cijepljenja u školi i po potrebi odlazak u Dom zdravlja. Kada uđem u razred često me učenici pitaju kad će cijepljenje jer me povezuju s obavijestima o dolasku liječnika u školu i cijepljenju. Osim toga organiziram i vodim rad Vijeća učenika na kojem učenici predstavnici svih razrednih odjela u školi sudjeluju u odlučivanju o pitanjima vezanim uz njihove potrebe i interese. Na zadnjem sastanku dogovorili smo humanitarnu akciju za pomoć djeci Haitija. Pred kraj školovanja, dakle u osmom razredu, intenzivnije radim na poslovima profesionalne orijentacije i pomažem učenicima u odabiru budućeg zanimanja. Tako pratim učenika od ulaska u školu do izlaska iz nje, čime ne prestaje moje zanimanje za „našu djecu“. U razgovoru s kolegama iz srednje škole nastojim saznati kako su se snašli u daljem školovanju, veseli me svaki njihov uspjeh u daljem životu. </a:t>
            </a:r>
          </a:p>
          <a:p>
            <a:pPr algn="just"/>
            <a:r>
              <a:rPr lang="hr-HR" sz="1100" b="1" dirty="0">
                <a:solidFill>
                  <a:schemeClr val="tx1"/>
                </a:solidFill>
              </a:rPr>
              <a:t>Područje mog posebnog interesa je stvaranje kvalitetnih odnosa među učenicima, učiteljima, između učitelja i učenika te između škole i roditelja. Smatram da su kvalitetni odnosi preduvjet dobrog rada i postizanja uspjeha kako u učenju tako i u ostalim oblicima rada.  </a:t>
            </a:r>
          </a:p>
          <a:p>
            <a:endParaRPr lang="hr-HR" dirty="0"/>
          </a:p>
        </p:txBody>
      </p:sp>
      <p:sp>
        <p:nvSpPr>
          <p:cNvPr id="9" name="Oval 8"/>
          <p:cNvSpPr/>
          <p:nvPr/>
        </p:nvSpPr>
        <p:spPr>
          <a:xfrm>
            <a:off x="3714752" y="8715404"/>
            <a:ext cx="785818" cy="428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smtClean="0"/>
              <a:t>18</a:t>
            </a:r>
            <a:endParaRPr lang="hr-HR" dirty="0"/>
          </a:p>
        </p:txBody>
      </p:sp>
      <p:sp>
        <p:nvSpPr>
          <p:cNvPr id="11" name="Rectangle 10"/>
          <p:cNvSpPr/>
          <p:nvPr/>
        </p:nvSpPr>
        <p:spPr>
          <a:xfrm>
            <a:off x="3643314" y="2857488"/>
            <a:ext cx="3214686" cy="428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100" b="1" dirty="0" smtClean="0"/>
              <a:t>Primanje diplome za napredovanje u zvanje mentora</a:t>
            </a:r>
            <a:r>
              <a:rPr lang="hr-HR" sz="1050" dirty="0" smtClean="0"/>
              <a:t>.</a:t>
            </a:r>
            <a:endParaRPr lang="hr-HR" sz="105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3643314" cy="4500562"/>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hr-HR" sz="1100" b="1" dirty="0" smtClean="0"/>
          </a:p>
          <a:p>
            <a:pPr algn="just"/>
            <a:r>
              <a:rPr lang="hr-HR" sz="1100" b="1" dirty="0" smtClean="0"/>
              <a:t>Rezultati </a:t>
            </a:r>
            <a:r>
              <a:rPr lang="hr-HR" sz="1100" b="1" dirty="0"/>
              <a:t>rada i uspjeh učenika analiziraju se najmanje četiri puta godišnje na sjednicama Razrednih vijeća. Objedinjavanje ovih rezultata, izrada analize i davanje prijedloga za poboljšanje rada škole posao je pedagoga.  </a:t>
            </a:r>
          </a:p>
          <a:p>
            <a:pPr algn="just"/>
            <a:r>
              <a:rPr lang="hr-HR" sz="1100" b="1" dirty="0"/>
              <a:t>Radim na poslovima vezanim uz zdravstvenu zaštitu, dogovaram i organiziram sistematske preglede i cijepljenja u školi i po potrebi odlazak u Dom zdravlja. Kada uđem u razred često me učenici pitaju kad će cijepljenje jer me povezuju s obavijestima o dolasku liječnika u školu i cijepljenju. Osim toga organiziram i vodim rad Vijeća učenika na kojem učenici predstavnici svih razrednih odjela u školi sudjeluju u odlučivanju o pitanjima vezanim uz njihove potrebe i interese. Na zadnjem sastanku dogovorili smo humanitarnu akciju za pomoć djeci Haitija. Pred kraj školovanja, dakle u osmom razredu, intenzivnije radim na poslovima profesionalne orijentacije i pomažem učenicima u odabiru budućeg zanimanja. Tako pratim učenika od ulaska u školu do izlaska iz nje, čime ne prestaje moje zanimanje za „našu djecu“. U razgovoru s kolegama iz srednje škole nastojim saznati kako su se snašli u daljem školovanju, veseli me svaki njihov uspjeh u daljem životu. </a:t>
            </a:r>
          </a:p>
          <a:p>
            <a:pPr algn="just"/>
            <a:r>
              <a:rPr lang="hr-HR" sz="1100" b="1" dirty="0"/>
              <a:t>Područje mog posebnog interesa je stvaranje kvalitetnih odnosa među učenicima, učiteljima, između učitelja i učenika te između škole i roditelja. Smatram da su kvalitetni odnosi preduvjet dobrog rada i postizanja uspjeha kako u učenju tako i u ostalim oblicima rada.  </a:t>
            </a:r>
          </a:p>
          <a:p>
            <a:pPr algn="ctr"/>
            <a:endParaRPr lang="hr-HR" dirty="0"/>
          </a:p>
        </p:txBody>
      </p:sp>
      <p:pic>
        <p:nvPicPr>
          <p:cNvPr id="6" name="Picture 5" descr="DSC_7518.jpg"/>
          <p:cNvPicPr>
            <a:picLocks noChangeAspect="1"/>
          </p:cNvPicPr>
          <p:nvPr/>
        </p:nvPicPr>
        <p:blipFill>
          <a:blip r:embed="rId2" cstate="print"/>
          <a:stretch>
            <a:fillRect/>
          </a:stretch>
        </p:blipFill>
        <p:spPr>
          <a:xfrm>
            <a:off x="3687121" y="0"/>
            <a:ext cx="3170879" cy="4571968"/>
          </a:xfrm>
          <a:prstGeom prst="rect">
            <a:avLst/>
          </a:prstGeom>
        </p:spPr>
      </p:pic>
      <p:sp>
        <p:nvSpPr>
          <p:cNvPr id="7" name="Rectangle 6"/>
          <p:cNvSpPr/>
          <p:nvPr/>
        </p:nvSpPr>
        <p:spPr>
          <a:xfrm>
            <a:off x="0" y="4786314"/>
            <a:ext cx="3643314" cy="1928826"/>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hr-HR" sz="1100" b="1" dirty="0" smtClean="0"/>
          </a:p>
          <a:p>
            <a:pPr algn="just"/>
            <a:r>
              <a:rPr lang="hr-HR" sz="1100" b="1" dirty="0" smtClean="0"/>
              <a:t>Poteškoće </a:t>
            </a:r>
            <a:r>
              <a:rPr lang="hr-HR" sz="1100" b="1" dirty="0"/>
              <a:t>u radu svakodnevna su pojava. Škola je živi organizam u kojem se stalno nešto događa. Roditelji dolaze po savjet, učenici se posvađaju pa ih se miri, učitelji traže pomoć kako da riješe određene situacije itd. Najviše me žalosti kada izostane suradnja s roditeljem, a učeniku je nužno potrebna pomoć. Onda mi kao škola napravimo sve što je u našoj nadležnosti ali dalje od toga ne možemo jer nam roditelj ne pruže podršku. Žalosti me i kada društvo ne pokazuje dovoljno razumijevanja za prosvjetu kao struku koja </a:t>
            </a:r>
            <a:r>
              <a:rPr lang="hr-HR" sz="1100" b="1" dirty="0" smtClean="0"/>
              <a:t>odgaja </a:t>
            </a:r>
            <a:r>
              <a:rPr lang="hr-HR" sz="1100" b="1" dirty="0"/>
              <a:t>i obrazuje mlade ljude, buduće nositelje tog istog društva. </a:t>
            </a:r>
          </a:p>
          <a:p>
            <a:pPr algn="ctr"/>
            <a:endParaRPr lang="hr-HR" dirty="0"/>
          </a:p>
        </p:txBody>
      </p:sp>
      <p:sp>
        <p:nvSpPr>
          <p:cNvPr id="8" name="Rectangle 7"/>
          <p:cNvSpPr/>
          <p:nvPr/>
        </p:nvSpPr>
        <p:spPr>
          <a:xfrm>
            <a:off x="0" y="6858016"/>
            <a:ext cx="3643314" cy="2285984"/>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r-HR" sz="1100" b="1" u="sng" dirty="0">
                <a:solidFill>
                  <a:schemeClr val="tx1"/>
                </a:solidFill>
              </a:rPr>
              <a:t>Napredovanje</a:t>
            </a:r>
          </a:p>
          <a:p>
            <a:endParaRPr lang="hr-HR" sz="1100" b="1" dirty="0" smtClean="0">
              <a:solidFill>
                <a:schemeClr val="tx1"/>
              </a:solidFill>
            </a:endParaRPr>
          </a:p>
          <a:p>
            <a:r>
              <a:rPr lang="hr-HR" sz="1100" b="1" dirty="0" smtClean="0">
                <a:solidFill>
                  <a:schemeClr val="tx1"/>
                </a:solidFill>
              </a:rPr>
              <a:t>Agencija </a:t>
            </a:r>
            <a:r>
              <a:rPr lang="hr-HR" sz="1100" b="1" dirty="0">
                <a:solidFill>
                  <a:schemeClr val="tx1"/>
                </a:solidFill>
              </a:rPr>
              <a:t>za odgoj i obrazovanje prati rad svih škola u Republici Hrvatskoj i ima u svojoj nadležnosti napredovanje učitelja i stručnih suradnika. Učiteljsko vijeće , na prijedlog ravnateljice škole donosi odluku da se osoba predlaže za napredovanje u struci. Postoji Pravilnik o napredovanju prema kojem se boduje rad pojedinca. Vrednuju se i boduju elementi: uspješnost u radu s učenicima, organizacija natjecanja županijske razine u školi, sudjelovanje u istraživalačkim projektima, stručno usavršavanje, objavljivanje članaka, knjiga i sl</a:t>
            </a:r>
            <a:r>
              <a:rPr lang="hr-HR" sz="1100" b="1" dirty="0" smtClean="0">
                <a:solidFill>
                  <a:schemeClr val="tx1"/>
                </a:solidFill>
              </a:rPr>
              <a:t>.. </a:t>
            </a:r>
            <a:endParaRPr lang="hr-HR" b="1" dirty="0">
              <a:solidFill>
                <a:schemeClr val="tx1"/>
              </a:solidFill>
            </a:endParaRPr>
          </a:p>
        </p:txBody>
      </p:sp>
      <p:sp>
        <p:nvSpPr>
          <p:cNvPr id="9" name="Rectangle 8"/>
          <p:cNvSpPr/>
          <p:nvPr/>
        </p:nvSpPr>
        <p:spPr>
          <a:xfrm>
            <a:off x="3643314" y="4857752"/>
            <a:ext cx="3214686" cy="2571768"/>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hr-HR" sz="1100" b="1" dirty="0" smtClean="0">
                <a:solidFill>
                  <a:schemeClr val="tx1"/>
                </a:solidFill>
              </a:rPr>
              <a:t>Na temelju dokumentacije koja se šalje u Agenciju, te na temelju neposrednog uvida u rad savjetnik koji dolazi iz Agencije donosi svoj prijedlog o napredovanju u zvanje, u mom slučaju u zvanje mentora.Nakon promocije koja je održana prošle godine na Svjetski dan učitelja, 5.listopada i svečanog uručivanja Odluke o napredovanju stekla sam zvanje: stručni suradnik pedagog – mentor. Osim mene u školi imamo učitelje-mentore: Jadranka Janković, Radojka Kozina i Diana Mesić, učiteljice razredne nastave, te jednog učitelja savjetnika, što je sljedeća stepenica u napredovanju, Ivanku Benović, učiteljicu biologije.  </a:t>
            </a:r>
          </a:p>
          <a:p>
            <a:pPr algn="ctr"/>
            <a:endParaRPr lang="hr-HR" sz="1100" dirty="0"/>
          </a:p>
        </p:txBody>
      </p:sp>
      <p:sp>
        <p:nvSpPr>
          <p:cNvPr id="10" name="Rectangle 9"/>
          <p:cNvSpPr/>
          <p:nvPr/>
        </p:nvSpPr>
        <p:spPr>
          <a:xfrm>
            <a:off x="3786190" y="7500958"/>
            <a:ext cx="2894062" cy="830997"/>
          </a:xfrm>
          <a:prstGeom prst="rect">
            <a:avLst/>
          </a:prstGeom>
          <a:noFill/>
        </p:spPr>
        <p:txBody>
          <a:bodyPr wrap="none" lIns="91440" tIns="45720" rIns="91440" bIns="45720">
            <a:spAutoFit/>
          </a:bodyPr>
          <a:lstStyle/>
          <a:p>
            <a:pPr algn="ctr"/>
            <a:r>
              <a:rPr lang="hr-HR" sz="2400" b="1" cap="none" spc="0" dirty="0" smtClean="0">
                <a:ln w="17780" cmpd="sng">
                  <a:noFill/>
                  <a:prstDash val="solid"/>
                  <a:miter lim="800000"/>
                </a:ln>
                <a:effectLst>
                  <a:outerShdw blurRad="50800" algn="tl" rotWithShape="0">
                    <a:srgbClr val="000000"/>
                  </a:outerShdw>
                </a:effectLst>
              </a:rPr>
              <a:t>Bogdanka Prelošćan, </a:t>
            </a:r>
          </a:p>
          <a:p>
            <a:pPr algn="ctr"/>
            <a:r>
              <a:rPr lang="hr-HR" sz="2400" b="1" cap="none" spc="0" dirty="0" smtClean="0">
                <a:ln w="17780" cmpd="sng">
                  <a:noFill/>
                  <a:prstDash val="solid"/>
                  <a:miter lim="800000"/>
                </a:ln>
                <a:effectLst>
                  <a:outerShdw blurRad="50800" algn="tl" rotWithShape="0">
                    <a:srgbClr val="000000"/>
                  </a:outerShdw>
                </a:effectLst>
              </a:rPr>
              <a:t>pedagoginja škole</a:t>
            </a:r>
            <a:endParaRPr lang="en-US" sz="2400" b="1" cap="none" spc="0" dirty="0">
              <a:ln w="17780" cmpd="sng">
                <a:noFill/>
                <a:prstDash val="solid"/>
                <a:miter lim="800000"/>
              </a:ln>
              <a:effectLst>
                <a:outerShdw blurRad="50800" algn="tl" rotWithShape="0">
                  <a:srgbClr val="000000"/>
                </a:outerShdw>
              </a:effectLst>
            </a:endParaRPr>
          </a:p>
        </p:txBody>
      </p:sp>
      <p:sp>
        <p:nvSpPr>
          <p:cNvPr id="11" name="Oval 10"/>
          <p:cNvSpPr/>
          <p:nvPr/>
        </p:nvSpPr>
        <p:spPr>
          <a:xfrm>
            <a:off x="5857892" y="8572528"/>
            <a:ext cx="785818" cy="5714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smtClean="0"/>
              <a:t>19</a:t>
            </a:r>
            <a:endParaRPr lang="hr-HR" dirty="0"/>
          </a:p>
        </p:txBody>
      </p:sp>
      <p:sp>
        <p:nvSpPr>
          <p:cNvPr id="12" name="Rectangle 11"/>
          <p:cNvSpPr/>
          <p:nvPr/>
        </p:nvSpPr>
        <p:spPr>
          <a:xfrm>
            <a:off x="3714752" y="4500562"/>
            <a:ext cx="3143248" cy="428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50" b="1" dirty="0" smtClean="0">
                <a:solidFill>
                  <a:schemeClr val="bg1"/>
                </a:solidFill>
              </a:rPr>
              <a:t>Pedagofinja Bogdanka Prelošćan i ravnateljica škole Mihovila Radovanović nakon dodjele diplome u zvanje mentor gospođi Bogdanki Prelošćan.</a:t>
            </a:r>
            <a:endParaRPr lang="hr-HR" sz="1050" b="1" dirty="0">
              <a:solidFill>
                <a:schemeClr val="bg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00034"/>
            <a:ext cx="6858000" cy="150019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hr-HR" b="1" dirty="0" smtClean="0">
              <a:solidFill>
                <a:schemeClr val="bg1"/>
              </a:solidFill>
            </a:endParaRPr>
          </a:p>
          <a:p>
            <a:r>
              <a:rPr lang="hr-HR" sz="1000" b="1" dirty="0" smtClean="0">
                <a:solidFill>
                  <a:schemeClr val="bg1"/>
                </a:solidFill>
              </a:rPr>
              <a:t>Dragi </a:t>
            </a:r>
            <a:r>
              <a:rPr lang="hr-HR" sz="1000" b="1" dirty="0">
                <a:solidFill>
                  <a:schemeClr val="bg1"/>
                </a:solidFill>
              </a:rPr>
              <a:t>naši čitatelji!</a:t>
            </a:r>
          </a:p>
          <a:p>
            <a:pPr algn="just"/>
            <a:r>
              <a:rPr lang="hr-HR" sz="1000" b="1" dirty="0">
                <a:solidFill>
                  <a:schemeClr val="bg1"/>
                </a:solidFill>
              </a:rPr>
              <a:t> </a:t>
            </a:r>
            <a:r>
              <a:rPr lang="hr-HR" sz="1000" b="1" dirty="0" smtClean="0">
                <a:solidFill>
                  <a:schemeClr val="bg1"/>
                </a:solidFill>
              </a:rPr>
              <a:t>Sa </a:t>
            </a:r>
            <a:r>
              <a:rPr lang="hr-HR" sz="1000" b="1" dirty="0">
                <a:solidFill>
                  <a:schemeClr val="bg1"/>
                </a:solidFill>
              </a:rPr>
              <a:t>zadovoljstvom vam objavljujemo novi broj Vrtuljka riječi. Svi smo se vrlo trudili te cijelu godinu za vas istraživali, pisali i fotografirali. Iako bi našem uredništvo dobro došla još jedna novinarska ruka, zajednički smo uspjeli kreirati ovaj list. Na slijedećim stranicama pronaći ćete mnogo zanimljivih priča, a možda i sebe na nekoj od fotografija. Upoznat ćete i naše učitelje u malo drugačijem izdanju te vidjeti koliko su se (ili nisu) promijenili. Uz sve to došla je i naša zadnja godina uređivanja lista jer nas naravno očekuje srednja škola. No, unatoč svemu zasigurno smo se dobro zabavljali uređujući novine i ponosni smo što smo imali priliku surađivati sa nastavnicom Tomazinić. Vrtuljak ostavljamo u ruke nekih drugih novinara i nastavnika, a do tada uživajte u čitanju</a:t>
            </a:r>
            <a:r>
              <a:rPr lang="hr-HR" sz="1000" b="1" dirty="0" smtClean="0">
                <a:solidFill>
                  <a:schemeClr val="bg1"/>
                </a:solidFill>
              </a:rPr>
              <a:t>.</a:t>
            </a:r>
          </a:p>
          <a:p>
            <a:pPr algn="r"/>
            <a:r>
              <a:rPr lang="hr-HR" sz="1000" b="1" dirty="0">
                <a:solidFill>
                  <a:schemeClr val="bg1"/>
                </a:solidFill>
              </a:rPr>
              <a:t> </a:t>
            </a:r>
            <a:r>
              <a:rPr lang="hr-HR" sz="1000" b="1" dirty="0" smtClean="0">
                <a:solidFill>
                  <a:schemeClr val="bg1"/>
                </a:solidFill>
              </a:rPr>
              <a:t>Lea </a:t>
            </a:r>
            <a:r>
              <a:rPr lang="hr-HR" sz="1000" b="1" dirty="0">
                <a:solidFill>
                  <a:schemeClr val="bg1"/>
                </a:solidFill>
              </a:rPr>
              <a:t>Kapelec i Lucija Krčelić</a:t>
            </a:r>
          </a:p>
          <a:p>
            <a:pPr algn="ctr"/>
            <a:endParaRPr lang="hr-HR" sz="1000" dirty="0"/>
          </a:p>
        </p:txBody>
      </p:sp>
      <p:sp>
        <p:nvSpPr>
          <p:cNvPr id="9" name="Rectangle 8"/>
          <p:cNvSpPr/>
          <p:nvPr/>
        </p:nvSpPr>
        <p:spPr>
          <a:xfrm>
            <a:off x="0" y="4214810"/>
            <a:ext cx="2571768" cy="1384995"/>
          </a:xfrm>
          <a:prstGeom prst="rect">
            <a:avLst/>
          </a:prstGeom>
          <a:solidFill>
            <a:schemeClr val="accent2">
              <a:lumMod val="60000"/>
              <a:lumOff val="40000"/>
            </a:schemeClr>
          </a:solidFill>
        </p:spPr>
        <p:txBody>
          <a:bodyPr wrap="square">
            <a:spAutoFit/>
          </a:bodyPr>
          <a:lstStyle/>
          <a:p>
            <a:pPr algn="just"/>
            <a:r>
              <a:rPr lang="hr-HR" sz="1200" b="1" cap="none" spc="0" dirty="0" smtClean="0">
                <a:ln w="10541" cmpd="sng">
                  <a:noFill/>
                  <a:prstDash val="solid"/>
                </a:ln>
                <a:effectLst/>
              </a:rPr>
              <a:t>Uredništvo: </a:t>
            </a:r>
          </a:p>
          <a:p>
            <a:pPr algn="just"/>
            <a:r>
              <a:rPr lang="hr-HR" sz="1200" b="1" cap="none" spc="0" dirty="0" smtClean="0">
                <a:ln w="10541" cmpd="sng">
                  <a:noFill/>
                  <a:prstDash val="solid"/>
                </a:ln>
                <a:effectLst/>
              </a:rPr>
              <a:t>Valentina Runko,  6.b, Anja Štajcar, 6.c, Monika Papić i Ejla Muratagić, 6.a, Ana Trajanov, 8.b, glavne urednice Lea Kapelec i Lucija Krčelić, 8.c i voditeljica novinarske skupine Marija Tomazinić.</a:t>
            </a:r>
          </a:p>
        </p:txBody>
      </p:sp>
      <p:sp>
        <p:nvSpPr>
          <p:cNvPr id="10" name="Rectangle 9"/>
          <p:cNvSpPr/>
          <p:nvPr/>
        </p:nvSpPr>
        <p:spPr>
          <a:xfrm>
            <a:off x="0" y="5572132"/>
            <a:ext cx="2571744" cy="3323987"/>
          </a:xfrm>
          <a:prstGeom prst="rect">
            <a:avLst/>
          </a:prstGeom>
          <a:solidFill>
            <a:srgbClr val="FF99FF"/>
          </a:solidFill>
        </p:spPr>
        <p:txBody>
          <a:bodyPr wrap="square" lIns="91440" tIns="45720" rIns="91440" bIns="45720">
            <a:spAutoFit/>
          </a:bodyPr>
          <a:lstStyle/>
          <a:p>
            <a:pPr>
              <a:spcBef>
                <a:spcPct val="50000"/>
              </a:spcBef>
            </a:pPr>
            <a:r>
              <a:rPr lang="hr-HR" sz="1200" b="1" dirty="0" smtClean="0">
                <a:latin typeface="Monotype Corsiva" pitchFamily="66" charset="0"/>
              </a:rPr>
              <a:t>GLAVNE I ODGOVORNE UREDNICE:</a:t>
            </a:r>
            <a:r>
              <a:rPr lang="hr-HR" sz="1200" dirty="0" smtClean="0">
                <a:latin typeface="Palatino Linotype" pitchFamily="18" charset="0"/>
              </a:rPr>
              <a:t> Lea Kapelec i Lucija Krčelić, 8.c</a:t>
            </a:r>
          </a:p>
          <a:p>
            <a:pPr>
              <a:spcBef>
                <a:spcPct val="50000"/>
              </a:spcBef>
            </a:pPr>
            <a:r>
              <a:rPr lang="hr-HR" sz="1200" b="1" dirty="0" smtClean="0">
                <a:latin typeface="Monotype Corsiva" pitchFamily="66" charset="0"/>
              </a:rPr>
              <a:t>GRAFIČKA I RAČUNALNA OBRADA:</a:t>
            </a:r>
            <a:r>
              <a:rPr lang="hr-HR" sz="1200" dirty="0" smtClean="0">
                <a:latin typeface="Palatino Linotype" pitchFamily="18" charset="0"/>
              </a:rPr>
              <a:t> Lea Kapelec i Lucija Krčelić, 8.c</a:t>
            </a:r>
            <a:endParaRPr lang="hr-HR" sz="1200" dirty="0">
              <a:latin typeface="Palatino Linotype" pitchFamily="18" charset="0"/>
            </a:endParaRPr>
          </a:p>
          <a:p>
            <a:pPr>
              <a:spcBef>
                <a:spcPct val="50000"/>
              </a:spcBef>
            </a:pPr>
            <a:r>
              <a:rPr lang="hr-HR" sz="1200" b="1" dirty="0" smtClean="0">
                <a:latin typeface="Monotype Corsiva" pitchFamily="66" charset="0"/>
              </a:rPr>
              <a:t>LEKTORICA I SAVJETNICA</a:t>
            </a:r>
            <a:r>
              <a:rPr lang="hr-HR" sz="1200" dirty="0" smtClean="0">
                <a:latin typeface="Monotype Corsiva" pitchFamily="66" charset="0"/>
              </a:rPr>
              <a:t>:</a:t>
            </a:r>
            <a:r>
              <a:rPr lang="hr-HR" sz="1200" dirty="0" smtClean="0">
                <a:latin typeface="Palatino Linotype" pitchFamily="18" charset="0"/>
              </a:rPr>
              <a:t> Marija Tomazinić, učiteljica hrvatskog jezika</a:t>
            </a:r>
          </a:p>
          <a:p>
            <a:pPr>
              <a:spcBef>
                <a:spcPct val="50000"/>
              </a:spcBef>
            </a:pPr>
            <a:r>
              <a:rPr lang="hr-HR" sz="1200" b="1" dirty="0" smtClean="0">
                <a:latin typeface="Monotype Corsiva" pitchFamily="66" charset="0"/>
              </a:rPr>
              <a:t>FOTOGRAFIJA:</a:t>
            </a:r>
            <a:r>
              <a:rPr lang="hr-HR" sz="1200" dirty="0" smtClean="0">
                <a:latin typeface="Palatino Linotype" pitchFamily="18" charset="0"/>
              </a:rPr>
              <a:t> Marija Tomazinić</a:t>
            </a:r>
          </a:p>
          <a:p>
            <a:pPr>
              <a:spcBef>
                <a:spcPct val="50000"/>
              </a:spcBef>
            </a:pPr>
            <a:r>
              <a:rPr lang="hr-HR" sz="1200" b="1" dirty="0" smtClean="0">
                <a:latin typeface="Monotype Corsiva" pitchFamily="66" charset="0"/>
              </a:rPr>
              <a:t>ADRESA UREDNIŠTVA:</a:t>
            </a:r>
            <a:r>
              <a:rPr lang="hr-HR" sz="1200" dirty="0" smtClean="0">
                <a:latin typeface="Palatino Linotype" pitchFamily="18" charset="0"/>
              </a:rPr>
              <a:t> OŠ Viktorovac, Sisak, TEL/ FAX: 044/ 534-308</a:t>
            </a:r>
          </a:p>
          <a:p>
            <a:pPr>
              <a:spcBef>
                <a:spcPct val="50000"/>
              </a:spcBef>
            </a:pPr>
            <a:r>
              <a:rPr lang="hr-HR" sz="1200" b="1" dirty="0" smtClean="0">
                <a:latin typeface="Monotype Corsiva" pitchFamily="66" charset="0"/>
              </a:rPr>
              <a:t>IZDAVAČ:</a:t>
            </a:r>
            <a:r>
              <a:rPr lang="hr-HR" sz="1200" dirty="0" smtClean="0">
                <a:latin typeface="Palatino Linotype" pitchFamily="18" charset="0"/>
              </a:rPr>
              <a:t> Mihovila Radovanović, ravnateljica                                                                                                                                                                                                                                                     Naklada: 500 komada </a:t>
            </a:r>
            <a:endParaRPr lang="hr-HR" sz="1200" dirty="0"/>
          </a:p>
        </p:txBody>
      </p:sp>
      <p:sp>
        <p:nvSpPr>
          <p:cNvPr id="13" name="Rectangle 12"/>
          <p:cNvSpPr/>
          <p:nvPr/>
        </p:nvSpPr>
        <p:spPr>
          <a:xfrm>
            <a:off x="0" y="0"/>
            <a:ext cx="2891304" cy="584775"/>
          </a:xfrm>
          <a:prstGeom prst="rect">
            <a:avLst/>
          </a:prstGeom>
          <a:noFill/>
        </p:spPr>
        <p:txBody>
          <a:bodyPr wrap="none" lIns="91440" tIns="45720" rIns="91440" bIns="45720">
            <a:spAutoFit/>
          </a:bodyPr>
          <a:lstStyle/>
          <a:p>
            <a:pPr algn="ctr"/>
            <a:r>
              <a:rPr lang="hr-HR" sz="32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Riječ uredništva</a:t>
            </a:r>
            <a:endParaRPr lang="en-US"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76" name="Oval 75"/>
          <p:cNvSpPr/>
          <p:nvPr/>
        </p:nvSpPr>
        <p:spPr>
          <a:xfrm>
            <a:off x="0" y="8786842"/>
            <a:ext cx="428604" cy="3571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smtClean="0"/>
              <a:t>2</a:t>
            </a:r>
            <a:endParaRPr lang="hr-HR" dirty="0"/>
          </a:p>
        </p:txBody>
      </p:sp>
      <p:pic>
        <p:nvPicPr>
          <p:cNvPr id="1026" name="Picture 2" descr="G:\DCIM\100OLYMP\P5040172.JPG"/>
          <p:cNvPicPr>
            <a:picLocks noChangeAspect="1" noChangeArrowheads="1"/>
          </p:cNvPicPr>
          <p:nvPr/>
        </p:nvPicPr>
        <p:blipFill>
          <a:blip r:embed="rId3" cstate="print"/>
          <a:srcRect/>
          <a:stretch>
            <a:fillRect/>
          </a:stretch>
        </p:blipFill>
        <p:spPr bwMode="auto">
          <a:xfrm>
            <a:off x="0" y="2285984"/>
            <a:ext cx="2571744" cy="1928809"/>
          </a:xfrm>
          <a:prstGeom prst="rect">
            <a:avLst/>
          </a:prstGeom>
          <a:noFill/>
        </p:spPr>
      </p:pic>
      <p:sp>
        <p:nvSpPr>
          <p:cNvPr id="8" name="Rectangle 7"/>
          <p:cNvSpPr/>
          <p:nvPr/>
        </p:nvSpPr>
        <p:spPr>
          <a:xfrm>
            <a:off x="0" y="2000232"/>
            <a:ext cx="2571744" cy="285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hr-HR" sz="1000" dirty="0" smtClean="0"/>
              <a:t>Uredništvo lista u novo opremljenoj informatičkoj učionici.</a:t>
            </a:r>
            <a:endParaRPr lang="hr-HR" sz="1000" dirty="0"/>
          </a:p>
        </p:txBody>
      </p:sp>
      <p:sp>
        <p:nvSpPr>
          <p:cNvPr id="11" name="Rectangle 10"/>
          <p:cNvSpPr/>
          <p:nvPr/>
        </p:nvSpPr>
        <p:spPr>
          <a:xfrm>
            <a:off x="2571744" y="2428860"/>
            <a:ext cx="4143404" cy="577081"/>
          </a:xfrm>
          <a:prstGeom prst="rect">
            <a:avLst/>
          </a:prstGeom>
          <a:solidFill>
            <a:srgbClr val="FF33CC"/>
          </a:solidFill>
          <a:ln>
            <a:noFill/>
          </a:ln>
        </p:spPr>
        <p:txBody>
          <a:bodyPr wrap="square" lIns="91440" tIns="45720" rIns="91440" bIns="45720">
            <a:spAutoFit/>
          </a:bodyPr>
          <a:lstStyle/>
          <a:p>
            <a:pPr algn="just"/>
            <a:r>
              <a:rPr lang="hr-HR" sz="1050" dirty="0" smtClean="0">
                <a:ln w="17780" cmpd="sng">
                  <a:noFill/>
                  <a:prstDash val="solid"/>
                  <a:miter lim="800000"/>
                </a:ln>
                <a:effectLst>
                  <a:outerShdw blurRad="50800" algn="tl" rotWithShape="0">
                    <a:srgbClr val="000000"/>
                  </a:outerShdw>
                </a:effectLst>
              </a:rPr>
              <a:t> U ovoj školskoj godini upoznali smo i neke zanimljive  osobe pa se nadamo da će one privući i vašu pozornost. Pratili smo radn</a:t>
            </a:r>
            <a:r>
              <a:rPr lang="hr-HR" sz="1050" cap="none" spc="0" dirty="0" smtClean="0">
                <a:ln w="17780" cmpd="sng">
                  <a:noFill/>
                  <a:prstDash val="solid"/>
                  <a:miter lim="800000"/>
                </a:ln>
                <a:effectLst>
                  <a:outerShdw blurRad="50800" algn="tl" rotWithShape="0">
                    <a:srgbClr val="000000"/>
                  </a:outerShdw>
                </a:effectLst>
              </a:rPr>
              <a:t>aših učenika kroz cijelu školsku godinu i nastojali smo vam ga </a:t>
            </a:r>
            <a:r>
              <a:rPr lang="hr-HR" sz="1050" dirty="0" smtClean="0">
                <a:ln w="17780" cmpd="sng">
                  <a:noFill/>
                  <a:prstDash val="solid"/>
                  <a:miter lim="800000"/>
                </a:ln>
                <a:effectLst>
                  <a:outerShdw blurRad="50800" algn="tl" rotWithShape="0">
                    <a:srgbClr val="000000"/>
                  </a:outerShdw>
                </a:effectLst>
              </a:rPr>
              <a:t>ukratko prikazati.</a:t>
            </a:r>
            <a:endParaRPr lang="en-US" sz="1000" cap="none" spc="0" dirty="0">
              <a:ln w="17780" cmpd="sng">
                <a:noFill/>
                <a:prstDash val="solid"/>
                <a:miter lim="800000"/>
              </a:ln>
              <a:effectLst>
                <a:outerShdw blurRad="50800" algn="tl" rotWithShape="0">
                  <a:srgbClr val="000000"/>
                </a:outerShdw>
              </a:effectLst>
            </a:endParaRPr>
          </a:p>
        </p:txBody>
      </p:sp>
      <p:sp>
        <p:nvSpPr>
          <p:cNvPr id="14" name="Rectangle 13"/>
          <p:cNvSpPr/>
          <p:nvPr/>
        </p:nvSpPr>
        <p:spPr>
          <a:xfrm>
            <a:off x="2928934" y="2071670"/>
            <a:ext cx="3424078" cy="400110"/>
          </a:xfrm>
          <a:prstGeom prst="rect">
            <a:avLst/>
          </a:prstGeom>
          <a:noFill/>
        </p:spPr>
        <p:txBody>
          <a:bodyPr wrap="none" lIns="91440" tIns="45720" rIns="91440" bIns="45720">
            <a:spAutoFit/>
          </a:bodyPr>
          <a:lstStyle/>
          <a:p>
            <a:pPr algn="ctr"/>
            <a:r>
              <a:rPr lang="hr-HR" sz="2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Preporučujemo za čitanje:</a:t>
            </a:r>
            <a:endParaRPr lang="en-US" sz="2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15" name="Picture 14" descr="P9250054.JPG"/>
          <p:cNvPicPr>
            <a:picLocks noChangeAspect="1"/>
          </p:cNvPicPr>
          <p:nvPr/>
        </p:nvPicPr>
        <p:blipFill>
          <a:blip r:embed="rId4" cstate="print"/>
          <a:stretch>
            <a:fillRect/>
          </a:stretch>
        </p:blipFill>
        <p:spPr>
          <a:xfrm>
            <a:off x="2857496" y="3446852"/>
            <a:ext cx="1785950" cy="1339462"/>
          </a:xfrm>
          <a:prstGeom prst="rect">
            <a:avLst/>
          </a:prstGeom>
        </p:spPr>
      </p:pic>
      <p:sp>
        <p:nvSpPr>
          <p:cNvPr id="16" name="Rectangle 15"/>
          <p:cNvSpPr/>
          <p:nvPr/>
        </p:nvSpPr>
        <p:spPr>
          <a:xfrm>
            <a:off x="2857496" y="4714876"/>
            <a:ext cx="1785950" cy="2143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50" b="1" dirty="0" smtClean="0">
                <a:solidFill>
                  <a:schemeClr val="tx1"/>
                </a:solidFill>
              </a:rPr>
              <a:t>Susret s gradonačelnikom.</a:t>
            </a:r>
            <a:endParaRPr lang="hr-HR" sz="1050" b="1" dirty="0">
              <a:solidFill>
                <a:schemeClr val="tx1"/>
              </a:solidFill>
            </a:endParaRPr>
          </a:p>
        </p:txBody>
      </p:sp>
      <p:pic>
        <p:nvPicPr>
          <p:cNvPr id="17" name="Picture 16" descr="DSC_1526.JPG"/>
          <p:cNvPicPr>
            <a:picLocks noChangeAspect="1"/>
          </p:cNvPicPr>
          <p:nvPr/>
        </p:nvPicPr>
        <p:blipFill>
          <a:blip r:embed="rId5" cstate="print"/>
          <a:stretch>
            <a:fillRect/>
          </a:stretch>
        </p:blipFill>
        <p:spPr>
          <a:xfrm>
            <a:off x="4859927" y="3714744"/>
            <a:ext cx="1998073" cy="1442635"/>
          </a:xfrm>
          <a:prstGeom prst="rect">
            <a:avLst/>
          </a:prstGeom>
        </p:spPr>
      </p:pic>
      <p:sp>
        <p:nvSpPr>
          <p:cNvPr id="18" name="Rectangle 17"/>
          <p:cNvSpPr/>
          <p:nvPr/>
        </p:nvSpPr>
        <p:spPr>
          <a:xfrm>
            <a:off x="4857760" y="5143504"/>
            <a:ext cx="2000240" cy="285752"/>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b="1" dirty="0" smtClean="0">
                <a:solidFill>
                  <a:schemeClr val="tx1"/>
                </a:solidFill>
              </a:rPr>
              <a:t>U gostima kod bivšeg predsjednika Stjepana Mesića .</a:t>
            </a:r>
            <a:endParaRPr lang="hr-HR" sz="1000" b="1" dirty="0">
              <a:solidFill>
                <a:schemeClr val="tx1"/>
              </a:solidFill>
            </a:endParaRPr>
          </a:p>
        </p:txBody>
      </p:sp>
      <p:pic>
        <p:nvPicPr>
          <p:cNvPr id="2" name="Picture 2"/>
          <p:cNvPicPr>
            <a:picLocks noChangeAspect="1" noChangeArrowheads="1"/>
          </p:cNvPicPr>
          <p:nvPr/>
        </p:nvPicPr>
        <p:blipFill>
          <a:blip r:embed="rId6" cstate="print"/>
          <a:srcRect/>
          <a:stretch>
            <a:fillRect/>
          </a:stretch>
        </p:blipFill>
        <p:spPr bwMode="auto">
          <a:xfrm>
            <a:off x="2857496" y="5286380"/>
            <a:ext cx="1857388" cy="1373654"/>
          </a:xfrm>
          <a:prstGeom prst="rect">
            <a:avLst/>
          </a:prstGeom>
          <a:noFill/>
          <a:ln w="9525">
            <a:noFill/>
            <a:miter lim="800000"/>
            <a:headEnd/>
            <a:tailEnd/>
          </a:ln>
        </p:spPr>
      </p:pic>
      <p:sp>
        <p:nvSpPr>
          <p:cNvPr id="19" name="Rectangle 18"/>
          <p:cNvSpPr/>
          <p:nvPr/>
        </p:nvSpPr>
        <p:spPr>
          <a:xfrm>
            <a:off x="2857496" y="6643702"/>
            <a:ext cx="1857388" cy="285752"/>
          </a:xfrm>
          <a:prstGeom prst="rect">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50" b="1" dirty="0" smtClean="0">
                <a:solidFill>
                  <a:schemeClr val="tx1"/>
                </a:solidFill>
              </a:rPr>
              <a:t>Intervju s Irinom Čulinović.</a:t>
            </a:r>
            <a:endParaRPr lang="hr-HR" sz="1050" b="1" dirty="0">
              <a:solidFill>
                <a:schemeClr val="tx1"/>
              </a:solidFill>
            </a:endParaRPr>
          </a:p>
        </p:txBody>
      </p:sp>
      <p:pic>
        <p:nvPicPr>
          <p:cNvPr id="20" name="Picture 19" descr="img327.jpg"/>
          <p:cNvPicPr>
            <a:picLocks noChangeAspect="1"/>
          </p:cNvPicPr>
          <p:nvPr/>
        </p:nvPicPr>
        <p:blipFill>
          <a:blip r:embed="rId7" cstate="print"/>
          <a:stretch>
            <a:fillRect/>
          </a:stretch>
        </p:blipFill>
        <p:spPr>
          <a:xfrm>
            <a:off x="2786058" y="7429520"/>
            <a:ext cx="1860978" cy="1285884"/>
          </a:xfrm>
          <a:prstGeom prst="rect">
            <a:avLst/>
          </a:prstGeom>
        </p:spPr>
      </p:pic>
      <p:sp>
        <p:nvSpPr>
          <p:cNvPr id="21" name="Rectangle 20"/>
          <p:cNvSpPr/>
          <p:nvPr/>
        </p:nvSpPr>
        <p:spPr>
          <a:xfrm>
            <a:off x="2786058" y="8572528"/>
            <a:ext cx="1857388" cy="285752"/>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b="1" dirty="0" smtClean="0">
                <a:solidFill>
                  <a:schemeClr val="bg1"/>
                </a:solidFill>
              </a:rPr>
              <a:t>Naši učitelji nekad.</a:t>
            </a:r>
            <a:endParaRPr lang="hr-HR" sz="1000" b="1" dirty="0">
              <a:solidFill>
                <a:schemeClr val="bg1"/>
              </a:solidFill>
            </a:endParaRPr>
          </a:p>
        </p:txBody>
      </p:sp>
      <p:pic>
        <p:nvPicPr>
          <p:cNvPr id="22" name="Picture 21" descr="PA160161.JPG"/>
          <p:cNvPicPr>
            <a:picLocks noChangeAspect="1"/>
          </p:cNvPicPr>
          <p:nvPr/>
        </p:nvPicPr>
        <p:blipFill>
          <a:blip r:embed="rId8" cstate="print"/>
          <a:stretch>
            <a:fillRect/>
          </a:stretch>
        </p:blipFill>
        <p:spPr>
          <a:xfrm>
            <a:off x="4929198" y="5857884"/>
            <a:ext cx="1785950" cy="1339463"/>
          </a:xfrm>
          <a:prstGeom prst="rect">
            <a:avLst/>
          </a:prstGeom>
        </p:spPr>
      </p:pic>
      <p:sp>
        <p:nvSpPr>
          <p:cNvPr id="23" name="Rectangle 22"/>
          <p:cNvSpPr/>
          <p:nvPr/>
        </p:nvSpPr>
        <p:spPr>
          <a:xfrm>
            <a:off x="4929198" y="7143768"/>
            <a:ext cx="1785950" cy="285752"/>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b="1" dirty="0" smtClean="0"/>
              <a:t>Izvanučionička nastava- Vukovar, grad heroj.</a:t>
            </a:r>
            <a:endParaRPr lang="hr-HR" sz="1000" b="1" dirty="0"/>
          </a:p>
        </p:txBody>
      </p:sp>
      <p:pic>
        <p:nvPicPr>
          <p:cNvPr id="24" name="Picture 23" descr="P2190018.JPG"/>
          <p:cNvPicPr>
            <a:picLocks noChangeAspect="1"/>
          </p:cNvPicPr>
          <p:nvPr/>
        </p:nvPicPr>
        <p:blipFill>
          <a:blip r:embed="rId9" cstate="print"/>
          <a:stretch>
            <a:fillRect/>
          </a:stretch>
        </p:blipFill>
        <p:spPr>
          <a:xfrm>
            <a:off x="5000636" y="7643834"/>
            <a:ext cx="1714488" cy="1285866"/>
          </a:xfrm>
          <a:prstGeom prst="rect">
            <a:avLst/>
          </a:prstGeom>
        </p:spPr>
      </p:pic>
      <p:sp>
        <p:nvSpPr>
          <p:cNvPr id="25" name="Rectangle 24"/>
          <p:cNvSpPr/>
          <p:nvPr/>
        </p:nvSpPr>
        <p:spPr>
          <a:xfrm>
            <a:off x="5000636" y="8786842"/>
            <a:ext cx="1857364" cy="3571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b="1" dirty="0" smtClean="0">
                <a:solidFill>
                  <a:schemeClr val="tx1"/>
                </a:solidFill>
              </a:rPr>
              <a:t>Posjet Klovićevim dvorima i Muzeju suvremene umjetnosti.</a:t>
            </a:r>
            <a:endParaRPr lang="hr-HR" sz="1000" b="1" dirty="0">
              <a:solidFill>
                <a:schemeClr val="tx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DBOJKAŠI"/>
          <p:cNvPicPr>
            <a:picLocks noChangeAspect="1" noChangeArrowheads="1"/>
          </p:cNvPicPr>
          <p:nvPr/>
        </p:nvPicPr>
        <p:blipFill>
          <a:blip r:embed="rId2" cstate="print"/>
          <a:srcRect/>
          <a:stretch>
            <a:fillRect/>
          </a:stretch>
        </p:blipFill>
        <p:spPr bwMode="auto">
          <a:xfrm>
            <a:off x="0" y="642909"/>
            <a:ext cx="2071678" cy="1553759"/>
          </a:xfrm>
          <a:prstGeom prst="rect">
            <a:avLst/>
          </a:prstGeom>
          <a:noFill/>
          <a:ln w="9525">
            <a:noFill/>
            <a:miter lim="800000"/>
            <a:headEnd/>
            <a:tailEnd/>
          </a:ln>
        </p:spPr>
      </p:pic>
      <p:pic>
        <p:nvPicPr>
          <p:cNvPr id="1027" name="Picture 3" descr="ODBOJKAŠICE"/>
          <p:cNvPicPr>
            <a:picLocks noChangeAspect="1" noChangeArrowheads="1"/>
          </p:cNvPicPr>
          <p:nvPr/>
        </p:nvPicPr>
        <p:blipFill>
          <a:blip r:embed="rId3" cstate="print"/>
          <a:srcRect/>
          <a:stretch>
            <a:fillRect/>
          </a:stretch>
        </p:blipFill>
        <p:spPr bwMode="auto">
          <a:xfrm>
            <a:off x="0" y="3071802"/>
            <a:ext cx="2071702" cy="1502909"/>
          </a:xfrm>
          <a:prstGeom prst="rect">
            <a:avLst/>
          </a:prstGeom>
          <a:noFill/>
          <a:ln w="9525">
            <a:noFill/>
            <a:miter lim="800000"/>
            <a:headEnd/>
            <a:tailEnd/>
          </a:ln>
        </p:spPr>
      </p:pic>
      <p:pic>
        <p:nvPicPr>
          <p:cNvPr id="1029" name="Picture 5" descr="odbj"/>
          <p:cNvPicPr>
            <a:picLocks noChangeAspect="1" noChangeArrowheads="1"/>
          </p:cNvPicPr>
          <p:nvPr/>
        </p:nvPicPr>
        <p:blipFill>
          <a:blip r:embed="rId4" cstate="print"/>
          <a:srcRect/>
          <a:stretch>
            <a:fillRect/>
          </a:stretch>
        </p:blipFill>
        <p:spPr bwMode="auto">
          <a:xfrm>
            <a:off x="2071678" y="2071670"/>
            <a:ext cx="2143116" cy="1607338"/>
          </a:xfrm>
          <a:prstGeom prst="rect">
            <a:avLst/>
          </a:prstGeom>
          <a:noFill/>
          <a:ln w="9525">
            <a:noFill/>
            <a:miter lim="800000"/>
            <a:headEnd/>
            <a:tailEnd/>
          </a:ln>
        </p:spPr>
      </p:pic>
      <p:sp>
        <p:nvSpPr>
          <p:cNvPr id="14" name="Rectangle 13"/>
          <p:cNvSpPr/>
          <p:nvPr/>
        </p:nvSpPr>
        <p:spPr>
          <a:xfrm>
            <a:off x="2071678" y="3643306"/>
            <a:ext cx="2143140" cy="185738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hr-HR" sz="1000" b="1" dirty="0" smtClean="0"/>
          </a:p>
          <a:p>
            <a:pPr algn="just"/>
            <a:endParaRPr lang="hr-HR" sz="1000" b="1" dirty="0" smtClean="0">
              <a:solidFill>
                <a:schemeClr val="tx1"/>
              </a:solidFill>
            </a:endParaRPr>
          </a:p>
          <a:p>
            <a:pPr algn="just"/>
            <a:r>
              <a:rPr lang="hr-HR" sz="1000" b="1" dirty="0" smtClean="0">
                <a:solidFill>
                  <a:schemeClr val="tx1"/>
                </a:solidFill>
              </a:rPr>
              <a:t>Dana 4.veljače 2010. u dvorani Brezovica održano je Županijsko natjecanje u odbojci ( 5. i 6. razredi) gdje su sudjelovale i naše učenice, te osvojile prvo mjesto.</a:t>
            </a:r>
            <a:r>
              <a:rPr lang="hr-HR" sz="1000" dirty="0" smtClean="0">
                <a:solidFill>
                  <a:schemeClr val="tx1"/>
                </a:solidFill>
              </a:rPr>
              <a:t> </a:t>
            </a:r>
            <a:r>
              <a:rPr lang="hr-HR" sz="1000" b="1" dirty="0" smtClean="0">
                <a:solidFill>
                  <a:schemeClr val="tx1"/>
                </a:solidFill>
              </a:rPr>
              <a:t>Za našu školu igrali su: Anja Štajcar, Kristina Majstorović, Sara Culjaga, Melani Ivšić, Ejla Muratagić, Monika Papić, Magdalena Surko, Nikol Leskovar, Doroteja Krtalić, Rebeka Tubić, Sara Stojić i Tena Drinovac.</a:t>
            </a:r>
            <a:endParaRPr lang="hr-HR" sz="1000" dirty="0" smtClean="0">
              <a:solidFill>
                <a:schemeClr val="tx1"/>
              </a:solidFill>
            </a:endParaRPr>
          </a:p>
          <a:p>
            <a:r>
              <a:rPr lang="hr-HR" sz="1000" b="1" dirty="0" smtClean="0"/>
              <a:t>                                           </a:t>
            </a:r>
            <a:endParaRPr lang="hr-HR" sz="1000" dirty="0" smtClean="0"/>
          </a:p>
          <a:p>
            <a:pPr algn="ctr"/>
            <a:endParaRPr lang="hr-HR" sz="1000" dirty="0"/>
          </a:p>
        </p:txBody>
      </p:sp>
      <p:sp>
        <p:nvSpPr>
          <p:cNvPr id="15" name="Rectangle 14"/>
          <p:cNvSpPr/>
          <p:nvPr/>
        </p:nvSpPr>
        <p:spPr>
          <a:xfrm>
            <a:off x="0" y="2000232"/>
            <a:ext cx="2071678" cy="121444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hr-HR" sz="1000" b="1" dirty="0" smtClean="0">
              <a:solidFill>
                <a:schemeClr val="tx1"/>
              </a:solidFill>
            </a:endParaRPr>
          </a:p>
          <a:p>
            <a:pPr algn="just"/>
            <a:r>
              <a:rPr lang="hr-HR" sz="1000" b="1" dirty="0" smtClean="0">
                <a:solidFill>
                  <a:schemeClr val="tx1"/>
                </a:solidFill>
              </a:rPr>
              <a:t>Dana 30. studenoga 2009. u dvorani Brezovica održano je Gradsko natjecanje u odbojci (7. i 8. razredi), gdje su sudjelovali učenici i učenice naše škole. Učenici su zauzeli drugo mjesto i time prošli na Županijsko natjecanje.</a:t>
            </a:r>
          </a:p>
          <a:p>
            <a:pPr algn="ctr"/>
            <a:endParaRPr lang="hr-HR" sz="1000" dirty="0"/>
          </a:p>
        </p:txBody>
      </p:sp>
      <p:sp>
        <p:nvSpPr>
          <p:cNvPr id="16" name="Rectangle 15"/>
          <p:cNvSpPr/>
          <p:nvPr/>
        </p:nvSpPr>
        <p:spPr>
          <a:xfrm>
            <a:off x="2071678" y="642910"/>
            <a:ext cx="2143140" cy="142876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hr-HR" sz="1000" b="1" dirty="0" smtClean="0"/>
              <a:t>Dana 25. siječnja 2010. g u OŠ 22. lipanj održano je Gradsko natjecanje u odbojci između učenica petih i šestih razreda. Naše učenice su bile odlične i zauzele su prvo mjesto te odlaze na Županijsko natjecanje koje će se održati 4. veljače 2010. u dvorani Brezovica u Sisku. </a:t>
            </a:r>
            <a:endParaRPr lang="hr-HR" sz="1000" dirty="0" smtClean="0"/>
          </a:p>
          <a:p>
            <a:pPr algn="ctr"/>
            <a:endParaRPr lang="hr-HR" sz="1000" dirty="0"/>
          </a:p>
        </p:txBody>
      </p:sp>
      <p:sp>
        <p:nvSpPr>
          <p:cNvPr id="8" name="Rectangle 7"/>
          <p:cNvSpPr/>
          <p:nvPr/>
        </p:nvSpPr>
        <p:spPr>
          <a:xfrm>
            <a:off x="4214818" y="2285984"/>
            <a:ext cx="2643182" cy="114300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hr-HR" sz="1000" b="1" dirty="0" smtClean="0">
              <a:solidFill>
                <a:schemeClr val="tx1"/>
              </a:solidFill>
            </a:endParaRPr>
          </a:p>
          <a:p>
            <a:pPr algn="just"/>
            <a:r>
              <a:rPr lang="hr-HR" sz="1000" b="1" dirty="0" smtClean="0">
                <a:solidFill>
                  <a:schemeClr val="tx1"/>
                </a:solidFill>
              </a:rPr>
              <a:t>Dana 20. siječnja 2010. godine u dvorani Brezovica održano je Gradsko natjecanje u rukometu (7. i 8 .razredi), gdje su učenici osvojili drugo mjesto i prošli dalje na Županijsko natjecanje koje će se održati u Kutini 17. veljače 2010.g</a:t>
            </a:r>
            <a:r>
              <a:rPr lang="hr-HR" sz="1000" dirty="0" smtClean="0">
                <a:solidFill>
                  <a:schemeClr val="tx1"/>
                </a:solidFill>
              </a:rPr>
              <a:t>.</a:t>
            </a:r>
          </a:p>
          <a:p>
            <a:pPr algn="ctr"/>
            <a:endParaRPr lang="hr-HR" sz="1000" dirty="0"/>
          </a:p>
        </p:txBody>
      </p:sp>
      <p:pic>
        <p:nvPicPr>
          <p:cNvPr id="2" name="Picture 2" descr="RUKOMETAŠI"/>
          <p:cNvPicPr>
            <a:picLocks noChangeAspect="1" noChangeArrowheads="1"/>
          </p:cNvPicPr>
          <p:nvPr/>
        </p:nvPicPr>
        <p:blipFill>
          <a:blip r:embed="rId5" cstate="print"/>
          <a:srcRect t="8602" b="9677"/>
          <a:stretch>
            <a:fillRect/>
          </a:stretch>
        </p:blipFill>
        <p:spPr bwMode="auto">
          <a:xfrm>
            <a:off x="4214818" y="642910"/>
            <a:ext cx="2643182" cy="1620015"/>
          </a:xfrm>
          <a:prstGeom prst="rect">
            <a:avLst/>
          </a:prstGeom>
          <a:noFill/>
          <a:ln w="9525">
            <a:noFill/>
            <a:miter lim="800000"/>
            <a:headEnd/>
            <a:tailEnd/>
          </a:ln>
        </p:spPr>
      </p:pic>
      <p:sp>
        <p:nvSpPr>
          <p:cNvPr id="10" name="Rectangle 9"/>
          <p:cNvSpPr/>
          <p:nvPr/>
        </p:nvSpPr>
        <p:spPr>
          <a:xfrm>
            <a:off x="4214818" y="5072066"/>
            <a:ext cx="2643182" cy="16430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hr-HR" sz="1000" b="1" dirty="0" smtClean="0">
              <a:solidFill>
                <a:schemeClr val="tx1"/>
              </a:solidFill>
            </a:endParaRPr>
          </a:p>
          <a:p>
            <a:pPr algn="just"/>
            <a:r>
              <a:rPr lang="hr-HR" sz="1000" b="1" dirty="0" smtClean="0">
                <a:solidFill>
                  <a:schemeClr val="tx1"/>
                </a:solidFill>
              </a:rPr>
              <a:t>Dana 3.veljače 2010. u dvorani Brezovica odigrano je Gradsko natjecanje u rukometu između učenika 5. i 6. razreda.</a:t>
            </a:r>
            <a:endParaRPr lang="hr-HR" sz="1000" dirty="0" smtClean="0">
              <a:solidFill>
                <a:schemeClr val="tx1"/>
              </a:solidFill>
            </a:endParaRPr>
          </a:p>
          <a:p>
            <a:pPr algn="just"/>
            <a:r>
              <a:rPr lang="hr-HR" sz="1000" b="1" dirty="0" smtClean="0">
                <a:solidFill>
                  <a:schemeClr val="tx1"/>
                </a:solidFill>
              </a:rPr>
              <a:t>Za našu školu igrali su: Andrej Golac, Vedran Odribožić, Karlo Lončar, Mišel Draganović, Kristijan Koprivnjak, Dominik Palaić, Ivan Stojaković, Matteo Petrović, Toni Šimić i Denis Ibrišević.</a:t>
            </a:r>
            <a:endParaRPr lang="hr-HR" sz="1000" dirty="0" smtClean="0">
              <a:solidFill>
                <a:schemeClr val="tx1"/>
              </a:solidFill>
            </a:endParaRPr>
          </a:p>
          <a:p>
            <a:pPr algn="just"/>
            <a:r>
              <a:rPr lang="hr-HR" sz="1000" b="1" dirty="0" smtClean="0">
                <a:solidFill>
                  <a:schemeClr val="tx1"/>
                </a:solidFill>
              </a:rPr>
              <a:t>Učenici su u svojoj skupini zauzeli drugo mjesto i time osigurali ulazak u polufinale.</a:t>
            </a:r>
            <a:endParaRPr lang="hr-HR" sz="1000" dirty="0" smtClean="0">
              <a:solidFill>
                <a:schemeClr val="tx1"/>
              </a:solidFill>
            </a:endParaRPr>
          </a:p>
          <a:p>
            <a:pPr algn="ctr"/>
            <a:endParaRPr lang="hr-HR" sz="1000" dirty="0"/>
          </a:p>
        </p:txBody>
      </p:sp>
      <p:pic>
        <p:nvPicPr>
          <p:cNvPr id="3" name="Picture 3" descr="mali%20rukomet"/>
          <p:cNvPicPr>
            <a:picLocks noChangeAspect="1" noChangeArrowheads="1"/>
          </p:cNvPicPr>
          <p:nvPr/>
        </p:nvPicPr>
        <p:blipFill>
          <a:blip r:embed="rId6" cstate="print"/>
          <a:srcRect b="16667"/>
          <a:stretch>
            <a:fillRect/>
          </a:stretch>
        </p:blipFill>
        <p:spPr bwMode="auto">
          <a:xfrm>
            <a:off x="4214818" y="3428991"/>
            <a:ext cx="2643182" cy="1651989"/>
          </a:xfrm>
          <a:prstGeom prst="rect">
            <a:avLst/>
          </a:prstGeom>
          <a:noFill/>
          <a:ln w="9525">
            <a:noFill/>
            <a:miter lim="800000"/>
            <a:headEnd/>
            <a:tailEnd/>
          </a:ln>
        </p:spPr>
      </p:pic>
      <p:sp>
        <p:nvSpPr>
          <p:cNvPr id="12" name="Rectangle 11"/>
          <p:cNvSpPr/>
          <p:nvPr/>
        </p:nvSpPr>
        <p:spPr>
          <a:xfrm>
            <a:off x="2071678" y="7072330"/>
            <a:ext cx="2428892" cy="171451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hr-HR" sz="1000" b="1" dirty="0" smtClean="0">
              <a:solidFill>
                <a:schemeClr val="bg1"/>
              </a:solidFill>
            </a:endParaRPr>
          </a:p>
          <a:p>
            <a:pPr algn="just"/>
            <a:r>
              <a:rPr lang="hr-HR" sz="1000" b="1" dirty="0" smtClean="0">
                <a:solidFill>
                  <a:schemeClr val="bg1"/>
                </a:solidFill>
              </a:rPr>
              <a:t>Dana 17. veljače u Kutini se održalo Županijsko natjecanje iz rukometa, gdje su naši dečki osvojili peto mjesto.Za našu školu su igrali: Emil Hamzagić, Antonio Lončar, Ivan Kretić, Ivan Cerjak, Divijan Pavlečić, Marko Orešković, Josip Išek, Domagoj Janković i Antonio Novinc. Još moramo spomenuti naša dva rukometaša Matej Galonja i Karlo Jolić koji nažalost zbog bolesti nisu mogli biti s nama.</a:t>
            </a:r>
            <a:endParaRPr lang="hr-HR" sz="1000" dirty="0" smtClean="0">
              <a:solidFill>
                <a:schemeClr val="bg1"/>
              </a:solidFill>
            </a:endParaRPr>
          </a:p>
          <a:p>
            <a:pPr algn="ctr"/>
            <a:endParaRPr lang="hr-HR" sz="1000" dirty="0"/>
          </a:p>
        </p:txBody>
      </p:sp>
      <p:pic>
        <p:nvPicPr>
          <p:cNvPr id="1028" name="Picture 4" descr="zUP%20NATJ%20RUKOMET%20DEcKI"/>
          <p:cNvPicPr>
            <a:picLocks noChangeAspect="1" noChangeArrowheads="1"/>
          </p:cNvPicPr>
          <p:nvPr/>
        </p:nvPicPr>
        <p:blipFill>
          <a:blip r:embed="rId7" cstate="print"/>
          <a:srcRect/>
          <a:stretch>
            <a:fillRect/>
          </a:stretch>
        </p:blipFill>
        <p:spPr bwMode="auto">
          <a:xfrm>
            <a:off x="4500570" y="6715140"/>
            <a:ext cx="2357430" cy="1768074"/>
          </a:xfrm>
          <a:prstGeom prst="rect">
            <a:avLst/>
          </a:prstGeom>
          <a:noFill/>
          <a:ln w="9525">
            <a:noFill/>
            <a:miter lim="800000"/>
            <a:headEnd/>
            <a:tailEnd/>
          </a:ln>
        </p:spPr>
      </p:pic>
      <p:pic>
        <p:nvPicPr>
          <p:cNvPr id="4" name="Picture 5" descr="zUP%20NAT%20RUKOM%20DEcKI%202"/>
          <p:cNvPicPr>
            <a:picLocks noChangeAspect="1" noChangeArrowheads="1"/>
          </p:cNvPicPr>
          <p:nvPr/>
        </p:nvPicPr>
        <p:blipFill>
          <a:blip r:embed="rId8" cstate="print"/>
          <a:srcRect/>
          <a:stretch>
            <a:fillRect/>
          </a:stretch>
        </p:blipFill>
        <p:spPr bwMode="auto">
          <a:xfrm>
            <a:off x="0" y="6215074"/>
            <a:ext cx="2071678" cy="1553759"/>
          </a:xfrm>
          <a:prstGeom prst="rect">
            <a:avLst/>
          </a:prstGeom>
          <a:noFill/>
          <a:ln w="9525">
            <a:noFill/>
            <a:miter lim="800000"/>
            <a:headEnd/>
            <a:tailEnd/>
          </a:ln>
        </p:spPr>
      </p:pic>
      <p:sp>
        <p:nvSpPr>
          <p:cNvPr id="17" name="Rectangle 16"/>
          <p:cNvSpPr/>
          <p:nvPr/>
        </p:nvSpPr>
        <p:spPr>
          <a:xfrm>
            <a:off x="0" y="4500562"/>
            <a:ext cx="2071678" cy="1928826"/>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hr-HR" sz="1000" b="1" dirty="0" smtClean="0"/>
          </a:p>
          <a:p>
            <a:pPr algn="just"/>
            <a:r>
              <a:rPr lang="hr-HR" sz="1000" b="1" dirty="0" smtClean="0"/>
              <a:t>Dana 19. veljače u Hrvatskoj Kostajnici održano je Županijsko natjecanje u odbojci gdje su naši odbojkaši osvojili treće mjesto.</a:t>
            </a:r>
            <a:br>
              <a:rPr lang="hr-HR" sz="1000" b="1" dirty="0" smtClean="0"/>
            </a:br>
            <a:r>
              <a:rPr lang="hr-HR" sz="1000" b="1" dirty="0" smtClean="0"/>
              <a:t>Za našu školu igrali su : Bernard Bakonji, Matej Blažević, Domagoj Janković, Dorijan Pavlečić, Divjan Pavlečić, Emil Hamzagić, Antonio Lončar, Dino Bajutti, Ivan Cerjak i Marko Orešković. Zbog bolesti ni na ovom natjecanju nisu mogli biti s nama Matej Galonja i Karlo Jolić.</a:t>
            </a:r>
            <a:endParaRPr lang="hr-HR" sz="1000" dirty="0" smtClean="0"/>
          </a:p>
          <a:p>
            <a:pPr algn="ctr"/>
            <a:endParaRPr lang="hr-HR" sz="1000" dirty="0"/>
          </a:p>
        </p:txBody>
      </p:sp>
      <p:pic>
        <p:nvPicPr>
          <p:cNvPr id="1031" name="Picture 7" descr="zAT%20ODBOJKA%20DEcKI"/>
          <p:cNvPicPr>
            <a:picLocks noChangeAspect="1" noChangeArrowheads="1"/>
          </p:cNvPicPr>
          <p:nvPr/>
        </p:nvPicPr>
        <p:blipFill>
          <a:blip r:embed="rId9" cstate="print"/>
          <a:srcRect/>
          <a:stretch>
            <a:fillRect/>
          </a:stretch>
        </p:blipFill>
        <p:spPr bwMode="auto">
          <a:xfrm>
            <a:off x="2071678" y="5500694"/>
            <a:ext cx="2143140" cy="1607355"/>
          </a:xfrm>
          <a:prstGeom prst="rect">
            <a:avLst/>
          </a:prstGeom>
          <a:noFill/>
          <a:ln w="9525">
            <a:noFill/>
            <a:miter lim="800000"/>
            <a:headEnd/>
            <a:tailEnd/>
          </a:ln>
        </p:spPr>
      </p:pic>
      <p:sp>
        <p:nvSpPr>
          <p:cNvPr id="18" name="Rectangle 17"/>
          <p:cNvSpPr/>
          <p:nvPr/>
        </p:nvSpPr>
        <p:spPr>
          <a:xfrm>
            <a:off x="-142900" y="142844"/>
            <a:ext cx="7239481" cy="369332"/>
          </a:xfrm>
          <a:prstGeom prst="rect">
            <a:avLst/>
          </a:prstGeom>
          <a:noFill/>
        </p:spPr>
        <p:txBody>
          <a:bodyPr wrap="none" lIns="91440" tIns="45720" rIns="91440" bIns="45720">
            <a:spAutoFit/>
          </a:bodyPr>
          <a:lstStyle/>
          <a:p>
            <a:pPr algn="ctr"/>
            <a:r>
              <a:rPr lang="hr-HR" b="1" cap="none" spc="0" dirty="0" smtClean="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SPORT SPORT SPORT SPORT SPORT SPORT SPORT SPORT SPORT SPORT </a:t>
            </a:r>
            <a:endParaRPr lang="en-US" b="1" cap="none" spc="0" dirty="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9" name="Rectangle 18"/>
          <p:cNvSpPr/>
          <p:nvPr/>
        </p:nvSpPr>
        <p:spPr>
          <a:xfrm>
            <a:off x="-142900" y="8774668"/>
            <a:ext cx="7239481" cy="369332"/>
          </a:xfrm>
          <a:prstGeom prst="rect">
            <a:avLst/>
          </a:prstGeom>
          <a:noFill/>
        </p:spPr>
        <p:txBody>
          <a:bodyPr wrap="none" lIns="91440" tIns="45720" rIns="91440" bIns="45720">
            <a:spAutoFit/>
          </a:bodyPr>
          <a:lstStyle/>
          <a:p>
            <a:pPr algn="ctr"/>
            <a:r>
              <a:rPr lang="hr-HR" b="1" cap="none" spc="0" dirty="0" smtClean="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SPORT SPORT SPORT SPORT SPORT SPORT SPORT SPORT SPORT SPORT </a:t>
            </a:r>
            <a:endParaRPr lang="en-US" b="1" cap="none" spc="0" dirty="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0" name="Oval 19"/>
          <p:cNvSpPr/>
          <p:nvPr/>
        </p:nvSpPr>
        <p:spPr>
          <a:xfrm>
            <a:off x="0" y="8358214"/>
            <a:ext cx="714356" cy="4286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smtClean="0"/>
              <a:t>20</a:t>
            </a:r>
            <a:endParaRPr lang="hr-HR" dirty="0"/>
          </a:p>
        </p:txBody>
      </p:sp>
      <p:pic>
        <p:nvPicPr>
          <p:cNvPr id="21" name="Picture 20" descr="Picture1.jpg"/>
          <p:cNvPicPr>
            <a:picLocks noChangeAspect="1"/>
          </p:cNvPicPr>
          <p:nvPr/>
        </p:nvPicPr>
        <p:blipFill>
          <a:blip r:embed="rId10" cstate="print"/>
          <a:stretch>
            <a:fillRect/>
          </a:stretch>
        </p:blipFill>
        <p:spPr>
          <a:xfrm>
            <a:off x="1285860" y="7715272"/>
            <a:ext cx="785818" cy="940176"/>
          </a:xfrm>
          <a:prstGeom prst="rect">
            <a:avLst/>
          </a:prstGeom>
        </p:spPr>
      </p:pic>
      <p:sp>
        <p:nvSpPr>
          <p:cNvPr id="22" name="Rectangle 21"/>
          <p:cNvSpPr/>
          <p:nvPr/>
        </p:nvSpPr>
        <p:spPr>
          <a:xfrm>
            <a:off x="0" y="7786710"/>
            <a:ext cx="1285860" cy="428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b="1" dirty="0" smtClean="0">
                <a:solidFill>
                  <a:schemeClr val="tx1"/>
                </a:solidFill>
              </a:rPr>
              <a:t>Proljetni kros: Luka Šimić, osvojeno 3. mjesto</a:t>
            </a:r>
            <a:endParaRPr lang="hr-HR" sz="1000" b="1" dirty="0">
              <a:solidFill>
                <a:schemeClr val="tx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2900" y="0"/>
            <a:ext cx="7239481" cy="369332"/>
          </a:xfrm>
          <a:prstGeom prst="rect">
            <a:avLst/>
          </a:prstGeom>
          <a:noFill/>
        </p:spPr>
        <p:txBody>
          <a:bodyPr wrap="none" lIns="91440" tIns="45720" rIns="91440" bIns="45720">
            <a:spAutoFit/>
          </a:bodyPr>
          <a:lstStyle/>
          <a:p>
            <a:pPr algn="ctr"/>
            <a:r>
              <a:rPr lang="hr-HR" b="1" cap="none" spc="0" dirty="0" smtClean="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SPORT SPORT SPORT SPORT SPORT SPORT SPORT SPORT SPORT SPORT </a:t>
            </a:r>
            <a:endParaRPr lang="en-US" b="1" cap="none" spc="0" dirty="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5" name="Rectangle 4"/>
          <p:cNvSpPr/>
          <p:nvPr/>
        </p:nvSpPr>
        <p:spPr>
          <a:xfrm>
            <a:off x="0" y="357158"/>
            <a:ext cx="2357430" cy="2428892"/>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hr-HR" sz="1000" b="1" dirty="0" smtClean="0"/>
          </a:p>
          <a:p>
            <a:pPr algn="just"/>
            <a:r>
              <a:rPr lang="hr-HR" sz="1000" b="1" dirty="0" smtClean="0"/>
              <a:t>Dana </a:t>
            </a:r>
            <a:r>
              <a:rPr lang="hr-HR" sz="1000" b="1" dirty="0"/>
              <a:t>27. siječnja 2010. održano je </a:t>
            </a:r>
            <a:r>
              <a:rPr lang="hr-HR" sz="1000" b="1" dirty="0" smtClean="0"/>
              <a:t>Županijsko </a:t>
            </a:r>
            <a:r>
              <a:rPr lang="hr-HR" sz="1000" b="1" dirty="0"/>
              <a:t>natjecanje u plivanju. Sudjelovali su učenici i učenice naše škole. </a:t>
            </a:r>
            <a:r>
              <a:rPr lang="hr-HR" sz="1000" b="1" dirty="0" smtClean="0"/>
              <a:t> Za školu su plivali dječaci: </a:t>
            </a:r>
            <a:r>
              <a:rPr lang="hr-HR" sz="1000" b="1" dirty="0"/>
              <a:t>Luka Šimić, Tin Franić, Matija Halavanja, Lovro Halavanja, Bernard Bakonji, Toni Šimić, Leon Stanković - Mehinović i Leo Šimić, a </a:t>
            </a:r>
            <a:r>
              <a:rPr lang="hr-HR" sz="1000" b="1" dirty="0" smtClean="0"/>
              <a:t>za učenice: </a:t>
            </a:r>
            <a:r>
              <a:rPr lang="hr-HR" sz="1000" b="1" dirty="0"/>
              <a:t>Ria Ivančić, Lucija Bakonji, Anja Štajcar, Jana Joksimović, Ema Šarar, Marta Šarar, Iva Delić i Margareta </a:t>
            </a:r>
            <a:r>
              <a:rPr lang="hr-HR" sz="1000" b="1" dirty="0" smtClean="0"/>
              <a:t>Smolko.</a:t>
            </a:r>
            <a:r>
              <a:rPr lang="hr-HR" sz="1000" dirty="0" smtClean="0"/>
              <a:t> </a:t>
            </a:r>
            <a:r>
              <a:rPr lang="hr-HR" sz="1000" b="1" dirty="0" smtClean="0"/>
              <a:t>Naše </a:t>
            </a:r>
            <a:r>
              <a:rPr lang="hr-HR" sz="1000" b="1" dirty="0"/>
              <a:t>učenice u ovom sastavu su bile uvjerljivo najbolje i zauzele prvo mjesto i odlaze na </a:t>
            </a:r>
            <a:r>
              <a:rPr lang="hr-HR" sz="1000" b="1" dirty="0" smtClean="0"/>
              <a:t>Poludržavno </a:t>
            </a:r>
            <a:r>
              <a:rPr lang="hr-HR" sz="1000" b="1" dirty="0"/>
              <a:t>natjecanje koje će se ove godine održati kod nas u Sisku 10. veljače </a:t>
            </a:r>
            <a:r>
              <a:rPr lang="hr-HR" sz="1000" b="1" dirty="0" smtClean="0"/>
              <a:t>2010. Učenici </a:t>
            </a:r>
            <a:r>
              <a:rPr lang="hr-HR" sz="1000" b="1" dirty="0"/>
              <a:t>su zauzeli četvrto mjesto. </a:t>
            </a:r>
            <a:endParaRPr lang="hr-HR" sz="1000" dirty="0"/>
          </a:p>
          <a:p>
            <a:pPr algn="ctr"/>
            <a:endParaRPr lang="hr-HR" sz="1000" dirty="0"/>
          </a:p>
        </p:txBody>
      </p:sp>
      <p:pic>
        <p:nvPicPr>
          <p:cNvPr id="1026" name="Picture 2" descr="PLIVAČICE%201_%20NA%20POSTOLJU"/>
          <p:cNvPicPr>
            <a:picLocks noChangeAspect="1" noChangeArrowheads="1"/>
          </p:cNvPicPr>
          <p:nvPr/>
        </p:nvPicPr>
        <p:blipFill>
          <a:blip r:embed="rId2" cstate="print"/>
          <a:srcRect/>
          <a:stretch>
            <a:fillRect/>
          </a:stretch>
        </p:blipFill>
        <p:spPr bwMode="auto">
          <a:xfrm>
            <a:off x="2357430" y="357158"/>
            <a:ext cx="2286017" cy="1714512"/>
          </a:xfrm>
          <a:prstGeom prst="rect">
            <a:avLst/>
          </a:prstGeom>
          <a:noFill/>
          <a:ln w="9525">
            <a:noFill/>
            <a:miter lim="800000"/>
            <a:headEnd/>
            <a:tailEnd/>
          </a:ln>
        </p:spPr>
      </p:pic>
      <p:sp>
        <p:nvSpPr>
          <p:cNvPr id="7" name="Rectangle 6"/>
          <p:cNvSpPr/>
          <p:nvPr/>
        </p:nvSpPr>
        <p:spPr>
          <a:xfrm>
            <a:off x="2357430" y="3428992"/>
            <a:ext cx="2143140" cy="14287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hr-HR" sz="1000" b="1" dirty="0" smtClean="0">
              <a:solidFill>
                <a:schemeClr val="tx1"/>
              </a:solidFill>
            </a:endParaRPr>
          </a:p>
          <a:p>
            <a:pPr algn="just"/>
            <a:r>
              <a:rPr lang="hr-HR" sz="1000" b="1" dirty="0" smtClean="0">
                <a:solidFill>
                  <a:schemeClr val="tx1"/>
                </a:solidFill>
              </a:rPr>
              <a:t>Dana </a:t>
            </a:r>
            <a:r>
              <a:rPr lang="hr-HR" sz="1000" b="1" dirty="0">
                <a:solidFill>
                  <a:schemeClr val="tx1"/>
                </a:solidFill>
              </a:rPr>
              <a:t>10. veljače održano je </a:t>
            </a:r>
            <a:r>
              <a:rPr lang="hr-HR" sz="1000" b="1" dirty="0" smtClean="0">
                <a:solidFill>
                  <a:schemeClr val="tx1"/>
                </a:solidFill>
              </a:rPr>
              <a:t>Poludržavno </a:t>
            </a:r>
            <a:r>
              <a:rPr lang="hr-HR" sz="1000" b="1" dirty="0">
                <a:solidFill>
                  <a:schemeClr val="tx1"/>
                </a:solidFill>
              </a:rPr>
              <a:t>natjecanje u plivanju, gdje su učenice naše škole osvojile prvo mjesto, te odlaze na Državno natjecanje koje će se održati u petom </a:t>
            </a:r>
            <a:r>
              <a:rPr lang="hr-HR" sz="1000" b="1" dirty="0" smtClean="0">
                <a:solidFill>
                  <a:schemeClr val="tx1"/>
                </a:solidFill>
              </a:rPr>
              <a:t>mjesecu. Za </a:t>
            </a:r>
            <a:r>
              <a:rPr lang="hr-HR" sz="1000" b="1" dirty="0">
                <a:solidFill>
                  <a:schemeClr val="tx1"/>
                </a:solidFill>
              </a:rPr>
              <a:t>školu su plivale: Ria Ivančić, Lucija Bakonji, Anja Štajcar, Jana Joksimović, Ema Šarar, Marta Šarar, Iva Delić i Margareta Smolko.</a:t>
            </a:r>
            <a:endParaRPr lang="hr-HR" sz="1000" dirty="0">
              <a:solidFill>
                <a:schemeClr val="tx1"/>
              </a:solidFill>
            </a:endParaRPr>
          </a:p>
          <a:p>
            <a:pPr algn="ctr"/>
            <a:endParaRPr lang="hr-HR" sz="1000" dirty="0"/>
          </a:p>
        </p:txBody>
      </p:sp>
      <p:pic>
        <p:nvPicPr>
          <p:cNvPr id="1027" name="Picture 3" descr="plivanje1"/>
          <p:cNvPicPr>
            <a:picLocks noChangeAspect="1" noChangeArrowheads="1"/>
          </p:cNvPicPr>
          <p:nvPr/>
        </p:nvPicPr>
        <p:blipFill>
          <a:blip r:embed="rId3" cstate="print"/>
          <a:srcRect t="8081"/>
          <a:stretch>
            <a:fillRect/>
          </a:stretch>
        </p:blipFill>
        <p:spPr bwMode="auto">
          <a:xfrm>
            <a:off x="0" y="2786050"/>
            <a:ext cx="2357430" cy="1625197"/>
          </a:xfrm>
          <a:prstGeom prst="rect">
            <a:avLst/>
          </a:prstGeom>
          <a:noFill/>
          <a:ln w="9525">
            <a:noFill/>
            <a:miter lim="800000"/>
            <a:headEnd/>
            <a:tailEnd/>
          </a:ln>
        </p:spPr>
      </p:pic>
      <p:pic>
        <p:nvPicPr>
          <p:cNvPr id="1029" name="Picture 5" descr="košarka"/>
          <p:cNvPicPr>
            <a:picLocks noChangeAspect="1" noChangeArrowheads="1"/>
          </p:cNvPicPr>
          <p:nvPr/>
        </p:nvPicPr>
        <p:blipFill>
          <a:blip r:embed="rId4" cstate="print"/>
          <a:srcRect t="9195" b="6359"/>
          <a:stretch>
            <a:fillRect/>
          </a:stretch>
        </p:blipFill>
        <p:spPr bwMode="auto">
          <a:xfrm>
            <a:off x="2357430" y="2071670"/>
            <a:ext cx="2143116" cy="1357322"/>
          </a:xfrm>
          <a:prstGeom prst="rect">
            <a:avLst/>
          </a:prstGeom>
          <a:noFill/>
          <a:ln w="9525">
            <a:noFill/>
            <a:miter lim="800000"/>
            <a:headEnd/>
            <a:tailEnd/>
          </a:ln>
        </p:spPr>
      </p:pic>
      <p:sp>
        <p:nvSpPr>
          <p:cNvPr id="12" name="Rectangle 11"/>
          <p:cNvSpPr/>
          <p:nvPr/>
        </p:nvSpPr>
        <p:spPr>
          <a:xfrm>
            <a:off x="2357430" y="6357950"/>
            <a:ext cx="2143140" cy="85725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hr-HR" sz="1000" b="1" dirty="0" smtClean="0">
              <a:solidFill>
                <a:schemeClr val="tx1"/>
              </a:solidFill>
            </a:endParaRPr>
          </a:p>
          <a:p>
            <a:pPr algn="just"/>
            <a:r>
              <a:rPr lang="hr-HR" sz="1000" b="1" dirty="0" smtClean="0">
                <a:solidFill>
                  <a:schemeClr val="tx1"/>
                </a:solidFill>
              </a:rPr>
              <a:t>Dana </a:t>
            </a:r>
            <a:r>
              <a:rPr lang="hr-HR" sz="1000" b="1" dirty="0">
                <a:solidFill>
                  <a:schemeClr val="tx1"/>
                </a:solidFill>
              </a:rPr>
              <a:t>15. veljače u dvorani Brezovica održano je </a:t>
            </a:r>
            <a:r>
              <a:rPr lang="hr-HR" sz="1000" b="1" dirty="0" smtClean="0">
                <a:solidFill>
                  <a:schemeClr val="tx1"/>
                </a:solidFill>
              </a:rPr>
              <a:t>Gradsko </a:t>
            </a:r>
            <a:r>
              <a:rPr lang="hr-HR" sz="1000" b="1" dirty="0">
                <a:solidFill>
                  <a:schemeClr val="tx1"/>
                </a:solidFill>
              </a:rPr>
              <a:t>natjecanje u malom nogometu između sedmih i osmih razreda, na kojem su naši dečki osvojili četvrto mjesto.</a:t>
            </a:r>
            <a:endParaRPr lang="hr-HR" sz="1000" dirty="0">
              <a:solidFill>
                <a:schemeClr val="tx1"/>
              </a:solidFill>
            </a:endParaRPr>
          </a:p>
          <a:p>
            <a:pPr algn="ctr"/>
            <a:endParaRPr lang="hr-HR" sz="1000" dirty="0">
              <a:solidFill>
                <a:srgbClr val="FFC000"/>
              </a:solidFill>
            </a:endParaRPr>
          </a:p>
        </p:txBody>
      </p:sp>
      <p:pic>
        <p:nvPicPr>
          <p:cNvPr id="1030" name="Picture 6" descr="nogometasi%207-8"/>
          <p:cNvPicPr>
            <a:picLocks noChangeAspect="1" noChangeArrowheads="1"/>
          </p:cNvPicPr>
          <p:nvPr/>
        </p:nvPicPr>
        <p:blipFill>
          <a:blip r:embed="rId5" cstate="print"/>
          <a:srcRect t="4167" b="8333"/>
          <a:stretch>
            <a:fillRect/>
          </a:stretch>
        </p:blipFill>
        <p:spPr bwMode="auto">
          <a:xfrm>
            <a:off x="2285992" y="4857752"/>
            <a:ext cx="2214578" cy="1547063"/>
          </a:xfrm>
          <a:prstGeom prst="rect">
            <a:avLst/>
          </a:prstGeom>
          <a:noFill/>
          <a:ln w="9525">
            <a:noFill/>
            <a:miter lim="800000"/>
            <a:headEnd/>
            <a:tailEnd/>
          </a:ln>
        </p:spPr>
      </p:pic>
      <p:sp>
        <p:nvSpPr>
          <p:cNvPr id="14" name="Rectangle 13"/>
          <p:cNvSpPr/>
          <p:nvPr/>
        </p:nvSpPr>
        <p:spPr>
          <a:xfrm>
            <a:off x="0" y="4357686"/>
            <a:ext cx="2357430" cy="1143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hr-HR" sz="1000" b="1" dirty="0" smtClean="0">
              <a:solidFill>
                <a:schemeClr val="tx1"/>
              </a:solidFill>
            </a:endParaRPr>
          </a:p>
          <a:p>
            <a:pPr algn="just"/>
            <a:r>
              <a:rPr lang="hr-HR" sz="1000" b="1" dirty="0" smtClean="0">
                <a:solidFill>
                  <a:schemeClr val="tx1"/>
                </a:solidFill>
              </a:rPr>
              <a:t>Dana </a:t>
            </a:r>
            <a:r>
              <a:rPr lang="hr-HR" sz="1000" b="1" dirty="0">
                <a:solidFill>
                  <a:schemeClr val="tx1"/>
                </a:solidFill>
              </a:rPr>
              <a:t>22. veljače u sportskoj dvorani Brezovica održano je </a:t>
            </a:r>
            <a:r>
              <a:rPr lang="hr-HR" sz="1000" b="1" dirty="0" smtClean="0">
                <a:solidFill>
                  <a:schemeClr val="tx1"/>
                </a:solidFill>
              </a:rPr>
              <a:t>Gradsko </a:t>
            </a:r>
            <a:r>
              <a:rPr lang="hr-HR" sz="1000" b="1" dirty="0">
                <a:solidFill>
                  <a:schemeClr val="tx1"/>
                </a:solidFill>
              </a:rPr>
              <a:t>natjecanje u malom nogometu (peti i šesti razredi), na kojem su sudjelovali i naši mali nogometaši koji su pokazali da znaju igrati dobar nogomet. Osvojili su treće mjesto.</a:t>
            </a:r>
            <a:endParaRPr lang="hr-HR" sz="1000" dirty="0">
              <a:solidFill>
                <a:schemeClr val="tx1"/>
              </a:solidFill>
            </a:endParaRPr>
          </a:p>
          <a:p>
            <a:pPr algn="ctr"/>
            <a:endParaRPr lang="hr-HR" sz="1000" dirty="0"/>
          </a:p>
        </p:txBody>
      </p:sp>
      <p:pic>
        <p:nvPicPr>
          <p:cNvPr id="1031" name="Picture 7" descr="nogometasi%205-6"/>
          <p:cNvPicPr>
            <a:picLocks noChangeAspect="1" noChangeArrowheads="1"/>
          </p:cNvPicPr>
          <p:nvPr/>
        </p:nvPicPr>
        <p:blipFill>
          <a:blip r:embed="rId6" cstate="print"/>
          <a:srcRect t="16162" b="7069"/>
          <a:stretch>
            <a:fillRect/>
          </a:stretch>
        </p:blipFill>
        <p:spPr bwMode="auto">
          <a:xfrm>
            <a:off x="0" y="5500694"/>
            <a:ext cx="2357430" cy="1357322"/>
          </a:xfrm>
          <a:prstGeom prst="rect">
            <a:avLst/>
          </a:prstGeom>
          <a:noFill/>
          <a:ln w="9525">
            <a:noFill/>
            <a:miter lim="800000"/>
            <a:headEnd/>
            <a:tailEnd/>
          </a:ln>
        </p:spPr>
      </p:pic>
      <p:sp>
        <p:nvSpPr>
          <p:cNvPr id="16" name="Rectangle 15"/>
          <p:cNvSpPr/>
          <p:nvPr/>
        </p:nvSpPr>
        <p:spPr>
          <a:xfrm>
            <a:off x="4500570" y="5000628"/>
            <a:ext cx="2357430" cy="214314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hr-HR" sz="1000" b="1" dirty="0" smtClean="0">
              <a:solidFill>
                <a:schemeClr val="tx1"/>
              </a:solidFill>
            </a:endParaRPr>
          </a:p>
          <a:p>
            <a:pPr algn="just"/>
            <a:r>
              <a:rPr lang="hr-HR" sz="1000" b="1" dirty="0" smtClean="0">
                <a:solidFill>
                  <a:schemeClr val="tx1"/>
                </a:solidFill>
              </a:rPr>
              <a:t>Dana </a:t>
            </a:r>
            <a:r>
              <a:rPr lang="hr-HR" sz="1000" b="1" dirty="0">
                <a:solidFill>
                  <a:schemeClr val="tx1"/>
                </a:solidFill>
              </a:rPr>
              <a:t>24. veljače u Novskoj je održano Županijsko natjecanje u košarci, na kojem su sudjelovali učenici  i učenice </a:t>
            </a:r>
            <a:r>
              <a:rPr lang="hr-HR" sz="1000" b="1" dirty="0" smtClean="0">
                <a:solidFill>
                  <a:schemeClr val="tx1"/>
                </a:solidFill>
              </a:rPr>
              <a:t>naše škole .Učenice </a:t>
            </a:r>
            <a:r>
              <a:rPr lang="hr-HR" sz="1000" b="1" dirty="0">
                <a:solidFill>
                  <a:schemeClr val="tx1"/>
                </a:solidFill>
              </a:rPr>
              <a:t>su osvojile treće mjesto, a dječaci </a:t>
            </a:r>
            <a:r>
              <a:rPr lang="hr-HR" sz="1000" b="1" dirty="0" smtClean="0">
                <a:solidFill>
                  <a:schemeClr val="tx1"/>
                </a:solidFill>
              </a:rPr>
              <a:t>četvrto. Za </a:t>
            </a:r>
            <a:r>
              <a:rPr lang="hr-HR" sz="1000" b="1" dirty="0">
                <a:solidFill>
                  <a:schemeClr val="tx1"/>
                </a:solidFill>
              </a:rPr>
              <a:t>školu u muškoj ekipi su igrali: Borna Mihajlović, Adis Dugonjić, Dražen i Danko Lipovac, Luka Pavičić, Emil Hamzagić, Karlo Jolić, Karlo Vorih, Martin Krešić, Divijan Pavlečić, Filip Ogulinec i Vedran Kozić.</a:t>
            </a:r>
            <a:br>
              <a:rPr lang="hr-HR" sz="1000" b="1" dirty="0">
                <a:solidFill>
                  <a:schemeClr val="tx1"/>
                </a:solidFill>
              </a:rPr>
            </a:br>
            <a:r>
              <a:rPr lang="hr-HR" sz="1000" b="1" dirty="0">
                <a:solidFill>
                  <a:schemeClr val="tx1"/>
                </a:solidFill>
              </a:rPr>
              <a:t>Za žensku ekipu igrale su: Irena Prpić, Iva Perković, Iva Cvetojević, Sara Kardaš, Lara Kardaš, Erna Hamzagić i Anamarija Iveljić.</a:t>
            </a:r>
            <a:endParaRPr lang="hr-HR" sz="1000" dirty="0">
              <a:solidFill>
                <a:schemeClr val="tx1"/>
              </a:solidFill>
            </a:endParaRPr>
          </a:p>
          <a:p>
            <a:pPr algn="ctr"/>
            <a:endParaRPr lang="hr-HR" sz="1000" dirty="0"/>
          </a:p>
        </p:txBody>
      </p:sp>
      <p:pic>
        <p:nvPicPr>
          <p:cNvPr id="1032" name="Picture 8" descr="zUP%20NATJ%20KOsARKA%20CURE"/>
          <p:cNvPicPr>
            <a:picLocks noChangeAspect="1" noChangeArrowheads="1"/>
          </p:cNvPicPr>
          <p:nvPr/>
        </p:nvPicPr>
        <p:blipFill>
          <a:blip r:embed="rId7" cstate="print"/>
          <a:srcRect/>
          <a:stretch>
            <a:fillRect/>
          </a:stretch>
        </p:blipFill>
        <p:spPr bwMode="auto">
          <a:xfrm>
            <a:off x="4500570" y="3143240"/>
            <a:ext cx="2357430" cy="1842277"/>
          </a:xfrm>
          <a:prstGeom prst="rect">
            <a:avLst/>
          </a:prstGeom>
          <a:noFill/>
          <a:ln w="9525">
            <a:noFill/>
            <a:miter lim="800000"/>
            <a:headEnd/>
            <a:tailEnd/>
          </a:ln>
        </p:spPr>
      </p:pic>
      <p:sp>
        <p:nvSpPr>
          <p:cNvPr id="18" name="Rectangle 17"/>
          <p:cNvSpPr/>
          <p:nvPr/>
        </p:nvSpPr>
        <p:spPr>
          <a:xfrm>
            <a:off x="-142900" y="8774668"/>
            <a:ext cx="7239481" cy="369332"/>
          </a:xfrm>
          <a:prstGeom prst="rect">
            <a:avLst/>
          </a:prstGeom>
          <a:noFill/>
        </p:spPr>
        <p:txBody>
          <a:bodyPr wrap="none" lIns="91440" tIns="45720" rIns="91440" bIns="45720">
            <a:spAutoFit/>
          </a:bodyPr>
          <a:lstStyle/>
          <a:p>
            <a:pPr algn="ctr"/>
            <a:r>
              <a:rPr lang="hr-HR" b="1" cap="none" spc="0" dirty="0" smtClean="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SPORT SPORT SPORT SPORT SPORT SPORT SPORT SPORT SPORT SPORT </a:t>
            </a:r>
            <a:endParaRPr lang="en-US" b="1" cap="none" spc="0" dirty="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9" name="Picture 4" descr="koš%20muški"/>
          <p:cNvPicPr>
            <a:picLocks noChangeAspect="1" noChangeArrowheads="1"/>
          </p:cNvPicPr>
          <p:nvPr/>
        </p:nvPicPr>
        <p:blipFill>
          <a:blip r:embed="rId8" cstate="print"/>
          <a:srcRect/>
          <a:stretch>
            <a:fillRect/>
          </a:stretch>
        </p:blipFill>
        <p:spPr bwMode="auto">
          <a:xfrm>
            <a:off x="4643446" y="357158"/>
            <a:ext cx="2214554" cy="1660915"/>
          </a:xfrm>
          <a:prstGeom prst="rect">
            <a:avLst/>
          </a:prstGeom>
          <a:noFill/>
          <a:ln w="9525">
            <a:noFill/>
            <a:miter lim="800000"/>
            <a:headEnd/>
            <a:tailEnd/>
          </a:ln>
        </p:spPr>
      </p:pic>
      <p:sp>
        <p:nvSpPr>
          <p:cNvPr id="20" name="Rectangle 19"/>
          <p:cNvSpPr/>
          <p:nvPr/>
        </p:nvSpPr>
        <p:spPr>
          <a:xfrm>
            <a:off x="4500570" y="2000232"/>
            <a:ext cx="2357430" cy="1143008"/>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hr-HR" sz="1000" b="1" dirty="0" smtClean="0"/>
          </a:p>
          <a:p>
            <a:pPr algn="just"/>
            <a:r>
              <a:rPr lang="hr-HR" sz="1000" b="1" dirty="0" smtClean="0"/>
              <a:t>Dana </a:t>
            </a:r>
            <a:r>
              <a:rPr lang="hr-HR" sz="1000" b="1" dirty="0"/>
              <a:t>28. siječnja održano je </a:t>
            </a:r>
            <a:r>
              <a:rPr lang="hr-HR" sz="1000" b="1" dirty="0" smtClean="0"/>
              <a:t>Gradsko </a:t>
            </a:r>
            <a:r>
              <a:rPr lang="hr-HR" sz="1000" b="1" dirty="0"/>
              <a:t>natjecanje u košarci. Sudjelovali su i naši košarkaši i košarkašice. Obadvije ekipe su osvojile drugo mjesto i idu na </a:t>
            </a:r>
            <a:r>
              <a:rPr lang="hr-HR" sz="1000" b="1" dirty="0" smtClean="0"/>
              <a:t>Županijsko </a:t>
            </a:r>
            <a:r>
              <a:rPr lang="hr-HR" sz="1000" b="1" dirty="0"/>
              <a:t>natjecanje koje će se održati kod nas u Sisku 24. veljače 2010. u dvorani Brezovica.</a:t>
            </a:r>
            <a:endParaRPr lang="hr-HR" sz="1000" dirty="0"/>
          </a:p>
          <a:p>
            <a:pPr algn="ctr"/>
            <a:endParaRPr lang="hr-HR" sz="1000" dirty="0"/>
          </a:p>
        </p:txBody>
      </p:sp>
      <p:sp>
        <p:nvSpPr>
          <p:cNvPr id="21" name="Rectangle 20"/>
          <p:cNvSpPr/>
          <p:nvPr/>
        </p:nvSpPr>
        <p:spPr>
          <a:xfrm>
            <a:off x="0" y="6858016"/>
            <a:ext cx="2357430" cy="1500198"/>
          </a:xfrm>
          <a:prstGeom prst="rect">
            <a:avLst/>
          </a:prstGeom>
          <a:solidFill>
            <a:srgbClr val="99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hr-HR" sz="1000" b="1" dirty="0" smtClean="0">
              <a:solidFill>
                <a:schemeClr val="tx1"/>
              </a:solidFill>
            </a:endParaRPr>
          </a:p>
          <a:p>
            <a:pPr algn="just"/>
            <a:endParaRPr lang="hr-HR" sz="1000" b="1" dirty="0" smtClean="0">
              <a:solidFill>
                <a:schemeClr val="bg1"/>
              </a:solidFill>
            </a:endParaRPr>
          </a:p>
          <a:p>
            <a:pPr algn="just"/>
            <a:r>
              <a:rPr lang="hr-HR" sz="1000" b="1" dirty="0" smtClean="0">
                <a:solidFill>
                  <a:schemeClr val="bg1"/>
                </a:solidFill>
              </a:rPr>
              <a:t>21</a:t>
            </a:r>
            <a:r>
              <a:rPr lang="hr-HR" sz="1000" b="1" dirty="0">
                <a:solidFill>
                  <a:schemeClr val="bg1"/>
                </a:solidFill>
              </a:rPr>
              <a:t>. siječnja 2010. godine u dvorani Brezovica održano </a:t>
            </a:r>
            <a:r>
              <a:rPr lang="hr-HR" sz="1000" b="1">
                <a:solidFill>
                  <a:schemeClr val="bg1"/>
                </a:solidFill>
              </a:rPr>
              <a:t>je </a:t>
            </a:r>
            <a:r>
              <a:rPr lang="hr-HR" sz="1000" b="1" smtClean="0">
                <a:solidFill>
                  <a:schemeClr val="bg1"/>
                </a:solidFill>
              </a:rPr>
              <a:t>Županijsko </a:t>
            </a:r>
            <a:r>
              <a:rPr lang="hr-HR" sz="1000" b="1" dirty="0">
                <a:solidFill>
                  <a:schemeClr val="bg1"/>
                </a:solidFill>
              </a:rPr>
              <a:t>natjecanje u šahu na kojem su sudjelovali i učenici naše škole: Matija Halavanja, Andrej Golac, Martin Vujnović i Martin </a:t>
            </a:r>
            <a:r>
              <a:rPr lang="hr-HR" sz="1000" b="1" dirty="0" smtClean="0">
                <a:solidFill>
                  <a:schemeClr val="bg1"/>
                </a:solidFill>
              </a:rPr>
              <a:t>Žuljevac. Naši </a:t>
            </a:r>
            <a:r>
              <a:rPr lang="hr-HR" sz="1000" b="1" dirty="0">
                <a:solidFill>
                  <a:schemeClr val="bg1"/>
                </a:solidFill>
              </a:rPr>
              <a:t>dječaci su osvojili prvo mjesto i odlaze na poluzavršnicu koja će se održati u Bjelovaru</a:t>
            </a:r>
            <a:br>
              <a:rPr lang="hr-HR" sz="1000" b="1" dirty="0">
                <a:solidFill>
                  <a:schemeClr val="bg1"/>
                </a:solidFill>
              </a:rPr>
            </a:br>
            <a:r>
              <a:rPr lang="hr-HR" sz="1000" b="1" dirty="0">
                <a:solidFill>
                  <a:schemeClr val="bg1"/>
                </a:solidFill>
              </a:rPr>
              <a:t>16. veljače 2010.</a:t>
            </a:r>
            <a:endParaRPr lang="hr-HR" sz="1000" dirty="0">
              <a:solidFill>
                <a:schemeClr val="bg1"/>
              </a:solidFill>
            </a:endParaRPr>
          </a:p>
          <a:p>
            <a:pPr algn="ctr"/>
            <a:endParaRPr lang="hr-HR" sz="1000" dirty="0"/>
          </a:p>
        </p:txBody>
      </p:sp>
      <p:pic>
        <p:nvPicPr>
          <p:cNvPr id="1033" name="Picture 9" descr="sahh"/>
          <p:cNvPicPr>
            <a:picLocks noChangeAspect="1" noChangeArrowheads="1"/>
          </p:cNvPicPr>
          <p:nvPr/>
        </p:nvPicPr>
        <p:blipFill>
          <a:blip r:embed="rId9" cstate="print"/>
          <a:srcRect t="19275"/>
          <a:stretch>
            <a:fillRect/>
          </a:stretch>
        </p:blipFill>
        <p:spPr bwMode="auto">
          <a:xfrm>
            <a:off x="2357430" y="7215206"/>
            <a:ext cx="1357298" cy="1196773"/>
          </a:xfrm>
          <a:prstGeom prst="rect">
            <a:avLst/>
          </a:prstGeom>
          <a:noFill/>
          <a:ln w="9525">
            <a:noFill/>
            <a:miter lim="800000"/>
            <a:headEnd/>
            <a:tailEnd/>
          </a:ln>
        </p:spPr>
      </p:pic>
      <p:sp>
        <p:nvSpPr>
          <p:cNvPr id="23" name="Rectangle 22"/>
          <p:cNvSpPr/>
          <p:nvPr/>
        </p:nvSpPr>
        <p:spPr>
          <a:xfrm>
            <a:off x="5357802" y="7072330"/>
            <a:ext cx="1500198" cy="1500198"/>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hr-HR" sz="1000" b="1" dirty="0"/>
              <a:t>Dana 16.veljače u Bjelovaru je održano </a:t>
            </a:r>
            <a:r>
              <a:rPr lang="hr-HR" sz="1000" b="1" dirty="0" smtClean="0"/>
              <a:t>Poludržavno </a:t>
            </a:r>
            <a:r>
              <a:rPr lang="hr-HR" sz="1000" b="1" dirty="0"/>
              <a:t>natjecanje u šahu, gdje su naši dečki u sastavu Matija Halavanja, Andrej Golac, Martin Vujnović i Martin Žuljevac osvojili treće mjesto.</a:t>
            </a:r>
            <a:endParaRPr lang="hr-HR" sz="1000" dirty="0"/>
          </a:p>
          <a:p>
            <a:pPr algn="ctr"/>
            <a:endParaRPr lang="hr-HR" sz="1000" dirty="0"/>
          </a:p>
        </p:txBody>
      </p:sp>
      <p:pic>
        <p:nvPicPr>
          <p:cNvPr id="1034" name="Picture 10" descr="sah"/>
          <p:cNvPicPr>
            <a:picLocks noChangeAspect="1" noChangeArrowheads="1"/>
          </p:cNvPicPr>
          <p:nvPr/>
        </p:nvPicPr>
        <p:blipFill>
          <a:blip r:embed="rId10" cstate="print"/>
          <a:srcRect/>
          <a:stretch>
            <a:fillRect/>
          </a:stretch>
        </p:blipFill>
        <p:spPr bwMode="auto">
          <a:xfrm>
            <a:off x="3643314" y="7215206"/>
            <a:ext cx="1714488" cy="1297450"/>
          </a:xfrm>
          <a:prstGeom prst="rect">
            <a:avLst/>
          </a:prstGeom>
          <a:noFill/>
          <a:ln w="9525">
            <a:noFill/>
            <a:miter lim="800000"/>
            <a:headEnd/>
            <a:tailEnd/>
          </a:ln>
        </p:spPr>
      </p:pic>
      <p:sp>
        <p:nvSpPr>
          <p:cNvPr id="22" name="Oval 21"/>
          <p:cNvSpPr/>
          <p:nvPr/>
        </p:nvSpPr>
        <p:spPr>
          <a:xfrm>
            <a:off x="6143644" y="8358214"/>
            <a:ext cx="714356" cy="4286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smtClean="0"/>
              <a:t>21</a:t>
            </a:r>
            <a:endParaRPr lang="hr-HR" dirty="0"/>
          </a:p>
        </p:txBody>
      </p:sp>
      <p:sp>
        <p:nvSpPr>
          <p:cNvPr id="24" name="Rectangle 23"/>
          <p:cNvSpPr/>
          <p:nvPr/>
        </p:nvSpPr>
        <p:spPr>
          <a:xfrm>
            <a:off x="0" y="8358214"/>
            <a:ext cx="5357826" cy="357190"/>
          </a:xfrm>
          <a:prstGeom prst="rect">
            <a:avLst/>
          </a:prstGeom>
          <a:solidFill>
            <a:srgbClr val="29DE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b="1" dirty="0" smtClean="0">
                <a:solidFill>
                  <a:schemeClr val="tx1"/>
                </a:solidFill>
              </a:rPr>
              <a:t>U skupljanju slika i pisanju teksta za sportsku stranicu najviše nam je pomogla nova učiteljica tjelesno zdravstvene kulture Vedrana Šimić, prof.</a:t>
            </a:r>
            <a:endParaRPr lang="hr-HR" sz="1000" b="1" dirty="0">
              <a:solidFill>
                <a:schemeClr val="tx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hr-HR"/>
          </a:p>
        </p:txBody>
      </p:sp>
      <p:pic>
        <p:nvPicPr>
          <p:cNvPr id="4" name="Picture 3" descr="DSC_1557.JPG"/>
          <p:cNvPicPr>
            <a:picLocks noChangeAspect="1"/>
          </p:cNvPicPr>
          <p:nvPr/>
        </p:nvPicPr>
        <p:blipFill>
          <a:blip r:embed="rId2" cstate="print"/>
          <a:stretch>
            <a:fillRect/>
          </a:stretch>
        </p:blipFill>
        <p:spPr>
          <a:xfrm>
            <a:off x="0" y="0"/>
            <a:ext cx="2214554" cy="1594359"/>
          </a:xfrm>
          <a:prstGeom prst="rect">
            <a:avLst/>
          </a:prstGeom>
        </p:spPr>
      </p:pic>
      <p:pic>
        <p:nvPicPr>
          <p:cNvPr id="5" name="Picture 4" descr="DSC_1492.JPG"/>
          <p:cNvPicPr>
            <a:picLocks noChangeAspect="1"/>
          </p:cNvPicPr>
          <p:nvPr/>
        </p:nvPicPr>
        <p:blipFill>
          <a:blip r:embed="rId3" cstate="print"/>
          <a:srcRect l="6481"/>
          <a:stretch>
            <a:fillRect/>
          </a:stretch>
        </p:blipFill>
        <p:spPr>
          <a:xfrm>
            <a:off x="4786322" y="1000100"/>
            <a:ext cx="2071678" cy="1520075"/>
          </a:xfrm>
          <a:prstGeom prst="rect">
            <a:avLst/>
          </a:prstGeom>
        </p:spPr>
      </p:pic>
      <p:pic>
        <p:nvPicPr>
          <p:cNvPr id="6" name="Picture 5" descr="DSC_1497.JPG"/>
          <p:cNvPicPr>
            <a:picLocks noChangeAspect="1"/>
          </p:cNvPicPr>
          <p:nvPr/>
        </p:nvPicPr>
        <p:blipFill>
          <a:blip r:embed="rId4" cstate="print"/>
          <a:srcRect r="6015" b="14715"/>
          <a:stretch>
            <a:fillRect/>
          </a:stretch>
        </p:blipFill>
        <p:spPr>
          <a:xfrm>
            <a:off x="4786322" y="6143636"/>
            <a:ext cx="2071678" cy="1357322"/>
          </a:xfrm>
          <a:prstGeom prst="rect">
            <a:avLst/>
          </a:prstGeom>
        </p:spPr>
      </p:pic>
      <p:pic>
        <p:nvPicPr>
          <p:cNvPr id="7" name="Picture 6" descr="DSC_1526.JPG"/>
          <p:cNvPicPr>
            <a:picLocks noChangeAspect="1"/>
          </p:cNvPicPr>
          <p:nvPr/>
        </p:nvPicPr>
        <p:blipFill>
          <a:blip r:embed="rId5" cstate="print"/>
          <a:srcRect l="3241" r="6014"/>
          <a:stretch>
            <a:fillRect/>
          </a:stretch>
        </p:blipFill>
        <p:spPr>
          <a:xfrm>
            <a:off x="0" y="1571604"/>
            <a:ext cx="2000264" cy="1591513"/>
          </a:xfrm>
          <a:prstGeom prst="rect">
            <a:avLst/>
          </a:prstGeom>
        </p:spPr>
      </p:pic>
      <p:pic>
        <p:nvPicPr>
          <p:cNvPr id="8" name="Picture 7" descr="DSC_1531.JPG"/>
          <p:cNvPicPr>
            <a:picLocks noChangeAspect="1"/>
          </p:cNvPicPr>
          <p:nvPr/>
        </p:nvPicPr>
        <p:blipFill>
          <a:blip r:embed="rId6" cstate="print"/>
          <a:stretch>
            <a:fillRect/>
          </a:stretch>
        </p:blipFill>
        <p:spPr>
          <a:xfrm>
            <a:off x="-1" y="7500959"/>
            <a:ext cx="2275641" cy="1643042"/>
          </a:xfrm>
          <a:prstGeom prst="rect">
            <a:avLst/>
          </a:prstGeom>
        </p:spPr>
      </p:pic>
      <p:pic>
        <p:nvPicPr>
          <p:cNvPr id="9" name="Picture 8" descr="DSC_1534.JPG"/>
          <p:cNvPicPr>
            <a:picLocks noChangeAspect="1"/>
          </p:cNvPicPr>
          <p:nvPr/>
        </p:nvPicPr>
        <p:blipFill>
          <a:blip r:embed="rId7" cstate="print"/>
          <a:srcRect l="6481"/>
          <a:stretch>
            <a:fillRect/>
          </a:stretch>
        </p:blipFill>
        <p:spPr>
          <a:xfrm>
            <a:off x="0" y="5072066"/>
            <a:ext cx="2061420" cy="1734389"/>
          </a:xfrm>
          <a:prstGeom prst="rect">
            <a:avLst/>
          </a:prstGeom>
        </p:spPr>
      </p:pic>
      <p:pic>
        <p:nvPicPr>
          <p:cNvPr id="10" name="Picture 2" descr="C:\Documents and Settings\Administrator\Desktop\Novinari\slike\DSC_1522.JPG"/>
          <p:cNvPicPr>
            <a:picLocks noChangeAspect="1" noChangeArrowheads="1"/>
          </p:cNvPicPr>
          <p:nvPr/>
        </p:nvPicPr>
        <p:blipFill>
          <a:blip r:embed="rId8" cstate="print"/>
          <a:srcRect b="8062"/>
          <a:stretch>
            <a:fillRect/>
          </a:stretch>
        </p:blipFill>
        <p:spPr bwMode="auto">
          <a:xfrm>
            <a:off x="2357430" y="7514984"/>
            <a:ext cx="2454269" cy="1629016"/>
          </a:xfrm>
          <a:prstGeom prst="rect">
            <a:avLst/>
          </a:prstGeom>
          <a:noFill/>
        </p:spPr>
      </p:pic>
      <p:sp>
        <p:nvSpPr>
          <p:cNvPr id="11" name="Rectangle 10"/>
          <p:cNvSpPr/>
          <p:nvPr/>
        </p:nvSpPr>
        <p:spPr>
          <a:xfrm>
            <a:off x="2071678" y="1071538"/>
            <a:ext cx="2714644" cy="642942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hr-HR" sz="1000" dirty="0" smtClean="0"/>
          </a:p>
          <a:p>
            <a:pPr algn="just"/>
            <a:endParaRPr lang="hr-HR" sz="1000" dirty="0"/>
          </a:p>
          <a:p>
            <a:pPr algn="just"/>
            <a:r>
              <a:rPr lang="hr-HR" sz="1000" b="1" dirty="0"/>
              <a:t>POSJET GOSPODINU PREDSJEDNIKU </a:t>
            </a:r>
            <a:endParaRPr lang="hr-HR" sz="1000" b="1" dirty="0" smtClean="0"/>
          </a:p>
          <a:p>
            <a:pPr algn="just"/>
            <a:r>
              <a:rPr lang="hr-HR" sz="1000" b="1" dirty="0"/>
              <a:t> </a:t>
            </a:r>
            <a:r>
              <a:rPr lang="hr-HR" sz="1000" b="1" dirty="0" smtClean="0"/>
              <a:t>             STJEPANU </a:t>
            </a:r>
            <a:r>
              <a:rPr lang="hr-HR" sz="1000" b="1" dirty="0"/>
              <a:t>MESIĆU</a:t>
            </a:r>
            <a:endParaRPr lang="hr-HR" sz="1000" dirty="0"/>
          </a:p>
          <a:p>
            <a:pPr algn="just"/>
            <a:r>
              <a:rPr lang="hr-HR" sz="1000" dirty="0" smtClean="0"/>
              <a:t>Dana </a:t>
            </a:r>
            <a:r>
              <a:rPr lang="hr-HR" sz="1000" dirty="0"/>
              <a:t>28. 11. 2009. god. išli smo u posjet predsjedniku.  Lijepo obučeni i vidno uzbuđeni našli smo se s našom učiteljicom Kozina Radojkom ispred škole u deset sati. Autobusom smo putovali do Zagreba na Pantovčak. Kada smo stigli pred kapiju,  došli su zaštitari  pregledati  autobus. Mi, inače pričljiv i glasan  razred, odjedanput smo zašutjeli i sa strahopoštovanjem promatrali zaštitare kako pregledavaju autobus. Uveli  su nas u predsjednikov ured.  Bojažljivo smo stali  oko ogromnog tepiha i čekali. Bili smo uzbuđeni i nestrpljivi da upoznamo predsjednika. Čekanje se isplatilo. Došao je gospodin Stjepan Mesić i sa svakim od nas se rukovao.  Počastio nas je sa sokovima, bombonima i čokoladama. Tada smo mu mi počeli postavljati pitanja. Svatko ponešto. Doznali smo ono što se ne može vidjeti na televiziji, niti pročitati u novinama. Kao dijete igrao je iste igre koje i mi sada igramo.Jedino nije imao računalo. Matematika mu je bila najdraži predmet. Kada je bio mlad htio je postati pilot, ali je upisao gimnaziju i na kraju postao predsjednik. Najdraža životinja mu je pas, jer je on najbolji čovjekov prijatelj.  Jeste li znali da je hobi našeg predsjednika pecanje? E, sigurno niste. Sada se raduje što više neće biti predsjednik, želi se odmoriti i pomagati ljudima.  Saznali smo još puno toga. Ali to neka ostane naša tajna. </a:t>
            </a:r>
            <a:r>
              <a:rPr lang="hr-HR" sz="1000" dirty="0" smtClean="0"/>
              <a:t>Na </a:t>
            </a:r>
            <a:r>
              <a:rPr lang="hr-HR" sz="1000" dirty="0"/>
              <a:t>odlasku smo gospodinu predsjedniku dali poklone i zajedno se slikali. Bilo nam je žao što smo morali tako brzo otići.</a:t>
            </a:r>
          </a:p>
          <a:p>
            <a:pPr algn="just"/>
            <a:r>
              <a:rPr lang="hr-HR" sz="1000" dirty="0"/>
              <a:t>      </a:t>
            </a:r>
            <a:r>
              <a:rPr lang="hr-HR" sz="1000" dirty="0" smtClean="0"/>
              <a:t> </a:t>
            </a:r>
            <a:r>
              <a:rPr lang="hr-HR" sz="1000" dirty="0"/>
              <a:t>Naš predsjednik je kao svaki drugi čovjek koji se smije, raduje i zna biti tužan. Ima vrline i mane, ali zbog toga je vjerojatno izabran za predsjednika. Kasno popodne smo se vratili kući, umorni, ali sa lijepom uspomenom na posjet našem predsjedniku Stjepanu Mesiću. </a:t>
            </a:r>
          </a:p>
          <a:p>
            <a:pPr algn="just"/>
            <a:r>
              <a:rPr lang="hr-HR" sz="1000" dirty="0"/>
              <a:t> </a:t>
            </a:r>
          </a:p>
          <a:p>
            <a:pPr algn="just"/>
            <a:r>
              <a:rPr lang="hr-HR" sz="1000" dirty="0"/>
              <a:t>                                 </a:t>
            </a:r>
            <a:r>
              <a:rPr lang="hr-HR" sz="1000" dirty="0" smtClean="0"/>
              <a:t> </a:t>
            </a:r>
            <a:r>
              <a:rPr lang="hr-HR" sz="1000" b="1" dirty="0" smtClean="0"/>
              <a:t>ANAMARIA  </a:t>
            </a:r>
            <a:r>
              <a:rPr lang="hr-HR" sz="1000" b="1" dirty="0"/>
              <a:t>ODRIBOŽIĆ 4.A</a:t>
            </a:r>
            <a:endParaRPr lang="hr-HR" sz="1000" dirty="0"/>
          </a:p>
          <a:p>
            <a:pPr algn="ctr"/>
            <a:endParaRPr lang="hr-HR" dirty="0"/>
          </a:p>
        </p:txBody>
      </p:sp>
      <p:pic>
        <p:nvPicPr>
          <p:cNvPr id="12" name="Picture 11" descr="DSC_1508.JPG"/>
          <p:cNvPicPr>
            <a:picLocks noChangeAspect="1"/>
          </p:cNvPicPr>
          <p:nvPr/>
        </p:nvPicPr>
        <p:blipFill>
          <a:blip r:embed="rId9" cstate="print"/>
          <a:srcRect l="4187" r="6181" b="18666"/>
          <a:stretch>
            <a:fillRect/>
          </a:stretch>
        </p:blipFill>
        <p:spPr>
          <a:xfrm>
            <a:off x="4786298" y="3571868"/>
            <a:ext cx="2071702" cy="1357322"/>
          </a:xfrm>
          <a:prstGeom prst="rect">
            <a:avLst/>
          </a:prstGeom>
        </p:spPr>
      </p:pic>
      <p:sp>
        <p:nvSpPr>
          <p:cNvPr id="13" name="Rectangle 12"/>
          <p:cNvSpPr/>
          <p:nvPr/>
        </p:nvSpPr>
        <p:spPr>
          <a:xfrm>
            <a:off x="4786322" y="7500958"/>
            <a:ext cx="2071678" cy="164304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4" name="Rectangle 13"/>
          <p:cNvSpPr/>
          <p:nvPr/>
        </p:nvSpPr>
        <p:spPr>
          <a:xfrm>
            <a:off x="4786322" y="2357422"/>
            <a:ext cx="2071678" cy="121444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5" name="Rectangle 14"/>
          <p:cNvSpPr/>
          <p:nvPr/>
        </p:nvSpPr>
        <p:spPr>
          <a:xfrm>
            <a:off x="0" y="6429388"/>
            <a:ext cx="2071678" cy="107157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16" name="Picture 15" descr="DSC_1512.JPG"/>
          <p:cNvPicPr>
            <a:picLocks noChangeAspect="1"/>
          </p:cNvPicPr>
          <p:nvPr/>
        </p:nvPicPr>
        <p:blipFill>
          <a:blip r:embed="rId10" cstate="print"/>
          <a:srcRect b="18532"/>
          <a:stretch>
            <a:fillRect/>
          </a:stretch>
        </p:blipFill>
        <p:spPr>
          <a:xfrm>
            <a:off x="0" y="3929058"/>
            <a:ext cx="2000240" cy="1176562"/>
          </a:xfrm>
          <a:prstGeom prst="rect">
            <a:avLst/>
          </a:prstGeom>
        </p:spPr>
      </p:pic>
      <p:sp>
        <p:nvSpPr>
          <p:cNvPr id="17" name="Rectangle 16"/>
          <p:cNvSpPr/>
          <p:nvPr/>
        </p:nvSpPr>
        <p:spPr>
          <a:xfrm>
            <a:off x="2214554" y="0"/>
            <a:ext cx="2643206" cy="107153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solidFill>
                <a:srgbClr val="FF0000"/>
              </a:solidFill>
            </a:endParaRPr>
          </a:p>
        </p:txBody>
      </p:sp>
      <p:sp>
        <p:nvSpPr>
          <p:cNvPr id="18" name="Rectangle 17"/>
          <p:cNvSpPr/>
          <p:nvPr/>
        </p:nvSpPr>
        <p:spPr>
          <a:xfrm>
            <a:off x="2000240" y="0"/>
            <a:ext cx="5014514" cy="954107"/>
          </a:xfrm>
          <a:prstGeom prst="rect">
            <a:avLst/>
          </a:prstGeom>
          <a:noFill/>
        </p:spPr>
        <p:txBody>
          <a:bodyPr wrap="none" lIns="91440" tIns="45720" rIns="91440" bIns="45720">
            <a:spAutoFit/>
          </a:bodyPr>
          <a:lstStyle/>
          <a:p>
            <a:r>
              <a:rPr lang="hr-HR" sz="2800" b="1" dirty="0" smtClean="0">
                <a:latin typeface="Harrington" pitchFamily="82" charset="0"/>
              </a:rPr>
              <a:t>SUSRET  S  PREDSJEDNIKOM </a:t>
            </a:r>
          </a:p>
          <a:p>
            <a:r>
              <a:rPr lang="hr-HR" sz="2800" b="1" dirty="0" smtClean="0">
                <a:latin typeface="Harrington" pitchFamily="82" charset="0"/>
              </a:rPr>
              <a:t>      STJEPANOM   MESIĆEM</a:t>
            </a:r>
            <a:endParaRPr lang="hr-HR" sz="2800" dirty="0">
              <a:latin typeface="Harrington" pitchFamily="82" charset="0"/>
            </a:endParaRPr>
          </a:p>
        </p:txBody>
      </p:sp>
      <p:sp>
        <p:nvSpPr>
          <p:cNvPr id="19" name="Rectangle 18"/>
          <p:cNvSpPr/>
          <p:nvPr/>
        </p:nvSpPr>
        <p:spPr>
          <a:xfrm>
            <a:off x="0" y="3643306"/>
            <a:ext cx="2071678" cy="285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b="1" dirty="0" smtClean="0"/>
              <a:t>Mirela Hodžić i Tin Butković, i predsjednik Mesić</a:t>
            </a:r>
            <a:endParaRPr lang="hr-HR" sz="1000" b="1" dirty="0"/>
          </a:p>
        </p:txBody>
      </p:sp>
      <p:sp>
        <p:nvSpPr>
          <p:cNvPr id="20" name="Rectangle 19"/>
          <p:cNvSpPr/>
          <p:nvPr/>
        </p:nvSpPr>
        <p:spPr>
          <a:xfrm>
            <a:off x="0" y="6429388"/>
            <a:ext cx="2071678" cy="428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b="1" dirty="0" smtClean="0"/>
              <a:t>Denis Ibrišević upoznaje predsjednika s postignućima naše škole i razrednog odjela.</a:t>
            </a:r>
            <a:endParaRPr lang="hr-HR" sz="1000" b="1" dirty="0"/>
          </a:p>
        </p:txBody>
      </p:sp>
      <p:sp>
        <p:nvSpPr>
          <p:cNvPr id="21" name="Rectangle 20"/>
          <p:cNvSpPr/>
          <p:nvPr/>
        </p:nvSpPr>
        <p:spPr>
          <a:xfrm>
            <a:off x="0" y="8858280"/>
            <a:ext cx="2285992" cy="285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b="1" dirty="0" smtClean="0"/>
              <a:t>Nina Kalabić predaje svoju prvu tiskunu knjigu “Avanture patke i žabe”.</a:t>
            </a:r>
            <a:endParaRPr lang="hr-HR" sz="1000" b="1" dirty="0"/>
          </a:p>
        </p:txBody>
      </p:sp>
      <p:sp>
        <p:nvSpPr>
          <p:cNvPr id="22" name="Rectangle 21"/>
          <p:cNvSpPr/>
          <p:nvPr/>
        </p:nvSpPr>
        <p:spPr>
          <a:xfrm>
            <a:off x="2357430" y="8858280"/>
            <a:ext cx="2428892" cy="285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b="1" dirty="0" smtClean="0"/>
              <a:t>Tin  i Tia Sertić, Toni Balen i Matea Stipić s predsjednikom.</a:t>
            </a:r>
            <a:endParaRPr lang="hr-HR" sz="1000" b="1" dirty="0"/>
          </a:p>
        </p:txBody>
      </p:sp>
      <p:sp>
        <p:nvSpPr>
          <p:cNvPr id="23" name="Rectangle 22"/>
          <p:cNvSpPr/>
          <p:nvPr/>
        </p:nvSpPr>
        <p:spPr>
          <a:xfrm>
            <a:off x="4786322" y="7286644"/>
            <a:ext cx="2071678" cy="285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b="1" dirty="0" smtClean="0"/>
              <a:t>Filip Stevanović, Ivan Golić, Anel Suljanović i Luka Baždar.</a:t>
            </a:r>
            <a:endParaRPr lang="hr-HR" sz="1000" b="1" dirty="0"/>
          </a:p>
        </p:txBody>
      </p:sp>
      <p:sp>
        <p:nvSpPr>
          <p:cNvPr id="24" name="Rectangle 23"/>
          <p:cNvSpPr/>
          <p:nvPr/>
        </p:nvSpPr>
        <p:spPr>
          <a:xfrm>
            <a:off x="0" y="1285852"/>
            <a:ext cx="2071678" cy="285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b="1" dirty="0" smtClean="0"/>
              <a:t>Razredni odjel 4.a s razrednicom i predsjednikom.</a:t>
            </a:r>
            <a:endParaRPr lang="hr-HR" sz="1000" b="1" dirty="0"/>
          </a:p>
        </p:txBody>
      </p:sp>
      <p:sp>
        <p:nvSpPr>
          <p:cNvPr id="25" name="Rectangle 24"/>
          <p:cNvSpPr/>
          <p:nvPr/>
        </p:nvSpPr>
        <p:spPr>
          <a:xfrm>
            <a:off x="4786322" y="4714876"/>
            <a:ext cx="2071678" cy="285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b="1" dirty="0" smtClean="0"/>
              <a:t>Karlo Krčelić, Viktorija Tumpak i Ena Bubalo.</a:t>
            </a:r>
            <a:endParaRPr lang="hr-HR" sz="1000" b="1" dirty="0"/>
          </a:p>
        </p:txBody>
      </p:sp>
      <p:sp>
        <p:nvSpPr>
          <p:cNvPr id="26" name="Rectangle 25"/>
          <p:cNvSpPr/>
          <p:nvPr/>
        </p:nvSpPr>
        <p:spPr>
          <a:xfrm>
            <a:off x="4786322" y="2143108"/>
            <a:ext cx="2071678" cy="571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b="1" dirty="0" smtClean="0"/>
              <a:t>Profesorica Danijela Sertić, Denis Ibrišević, Nina Kalabić i razrednica Radojka Kozina u ugodnom razgovoru s predsjednikom.</a:t>
            </a:r>
            <a:endParaRPr lang="hr-HR" sz="1000" b="1" dirty="0"/>
          </a:p>
        </p:txBody>
      </p:sp>
      <p:sp>
        <p:nvSpPr>
          <p:cNvPr id="27" name="Rectangle 26"/>
          <p:cNvSpPr/>
          <p:nvPr/>
        </p:nvSpPr>
        <p:spPr>
          <a:xfrm>
            <a:off x="4929198" y="7858148"/>
            <a:ext cx="1701683" cy="707886"/>
          </a:xfrm>
          <a:prstGeom prst="rect">
            <a:avLst/>
          </a:prstGeom>
          <a:noFill/>
        </p:spPr>
        <p:txBody>
          <a:bodyPr wrap="none" lIns="91440" tIns="45720" rIns="91440" bIns="45720">
            <a:spAutoFit/>
          </a:bodyPr>
          <a:lstStyle/>
          <a:p>
            <a:pPr algn="ctr"/>
            <a:r>
              <a:rPr lang="hr-HR" sz="2000" b="1" cap="none" spc="0" dirty="0" smtClean="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Anamaria</a:t>
            </a:r>
          </a:p>
          <a:p>
            <a:pPr algn="ctr"/>
            <a:r>
              <a:rPr lang="hr-HR" sz="2000" b="1" cap="none" spc="0" dirty="0" smtClean="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Odribožić, 4.a</a:t>
            </a:r>
            <a:endParaRPr lang="en-US" sz="2000" b="1" cap="none" spc="0" dirty="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8" name="Oval 27"/>
          <p:cNvSpPr/>
          <p:nvPr/>
        </p:nvSpPr>
        <p:spPr>
          <a:xfrm>
            <a:off x="5715016" y="8643966"/>
            <a:ext cx="1142984" cy="5000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smtClean="0"/>
              <a:t>22</a:t>
            </a:r>
            <a:endParaRPr lang="hr-H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P2190037.JPG"/>
          <p:cNvPicPr>
            <a:picLocks noChangeAspect="1"/>
          </p:cNvPicPr>
          <p:nvPr/>
        </p:nvPicPr>
        <p:blipFill>
          <a:blip r:embed="rId2" cstate="print"/>
          <a:stretch>
            <a:fillRect/>
          </a:stretch>
        </p:blipFill>
        <p:spPr>
          <a:xfrm>
            <a:off x="0" y="6572264"/>
            <a:ext cx="2071678" cy="1630490"/>
          </a:xfrm>
          <a:prstGeom prst="rect">
            <a:avLst/>
          </a:prstGeom>
        </p:spPr>
      </p:pic>
      <p:pic>
        <p:nvPicPr>
          <p:cNvPr id="27" name="Picture 26" descr="P2190002.JPG"/>
          <p:cNvPicPr>
            <a:picLocks noChangeAspect="1"/>
          </p:cNvPicPr>
          <p:nvPr/>
        </p:nvPicPr>
        <p:blipFill>
          <a:blip r:embed="rId3" cstate="print"/>
          <a:stretch>
            <a:fillRect/>
          </a:stretch>
        </p:blipFill>
        <p:spPr>
          <a:xfrm>
            <a:off x="5048281" y="0"/>
            <a:ext cx="1809719" cy="1357290"/>
          </a:xfrm>
          <a:prstGeom prst="rect">
            <a:avLst/>
          </a:prstGeom>
        </p:spPr>
      </p:pic>
      <p:pic>
        <p:nvPicPr>
          <p:cNvPr id="28" name="Picture 27" descr="P2190003.JPG"/>
          <p:cNvPicPr>
            <a:picLocks noChangeAspect="1"/>
          </p:cNvPicPr>
          <p:nvPr/>
        </p:nvPicPr>
        <p:blipFill>
          <a:blip r:embed="rId4" cstate="print"/>
          <a:stretch>
            <a:fillRect/>
          </a:stretch>
        </p:blipFill>
        <p:spPr>
          <a:xfrm>
            <a:off x="3500438" y="1214414"/>
            <a:ext cx="1809762" cy="1357322"/>
          </a:xfrm>
          <a:prstGeom prst="rect">
            <a:avLst/>
          </a:prstGeom>
        </p:spPr>
      </p:pic>
      <p:pic>
        <p:nvPicPr>
          <p:cNvPr id="29" name="Picture 28" descr="P2190005.JPG"/>
          <p:cNvPicPr>
            <a:picLocks noChangeAspect="1"/>
          </p:cNvPicPr>
          <p:nvPr/>
        </p:nvPicPr>
        <p:blipFill>
          <a:blip r:embed="rId5" cstate="print"/>
          <a:stretch>
            <a:fillRect/>
          </a:stretch>
        </p:blipFill>
        <p:spPr>
          <a:xfrm>
            <a:off x="5238739" y="1357290"/>
            <a:ext cx="1619261" cy="1214446"/>
          </a:xfrm>
          <a:prstGeom prst="rect">
            <a:avLst/>
          </a:prstGeom>
        </p:spPr>
      </p:pic>
      <p:pic>
        <p:nvPicPr>
          <p:cNvPr id="30" name="Picture 29" descr="P2190006.JPG"/>
          <p:cNvPicPr>
            <a:picLocks noChangeAspect="1"/>
          </p:cNvPicPr>
          <p:nvPr/>
        </p:nvPicPr>
        <p:blipFill>
          <a:blip r:embed="rId6" cstate="print"/>
          <a:stretch>
            <a:fillRect/>
          </a:stretch>
        </p:blipFill>
        <p:spPr>
          <a:xfrm>
            <a:off x="1857364" y="-1"/>
            <a:ext cx="1643446" cy="1232585"/>
          </a:xfrm>
          <a:prstGeom prst="rect">
            <a:avLst/>
          </a:prstGeom>
        </p:spPr>
      </p:pic>
      <p:pic>
        <p:nvPicPr>
          <p:cNvPr id="31" name="Picture 30" descr="P2190008.JPG"/>
          <p:cNvPicPr>
            <a:picLocks noChangeAspect="1"/>
          </p:cNvPicPr>
          <p:nvPr/>
        </p:nvPicPr>
        <p:blipFill>
          <a:blip r:embed="rId7" cstate="print"/>
          <a:stretch>
            <a:fillRect/>
          </a:stretch>
        </p:blipFill>
        <p:spPr>
          <a:xfrm>
            <a:off x="3453228" y="0"/>
            <a:ext cx="1619218" cy="1214414"/>
          </a:xfrm>
          <a:prstGeom prst="rect">
            <a:avLst/>
          </a:prstGeom>
        </p:spPr>
      </p:pic>
      <p:pic>
        <p:nvPicPr>
          <p:cNvPr id="32" name="Picture 31" descr="P2190009.JPG"/>
          <p:cNvPicPr>
            <a:picLocks noChangeAspect="1"/>
          </p:cNvPicPr>
          <p:nvPr/>
        </p:nvPicPr>
        <p:blipFill>
          <a:blip r:embed="rId8" cstate="print"/>
          <a:stretch>
            <a:fillRect/>
          </a:stretch>
        </p:blipFill>
        <p:spPr>
          <a:xfrm>
            <a:off x="0" y="3286116"/>
            <a:ext cx="2214554" cy="1660917"/>
          </a:xfrm>
          <a:prstGeom prst="rect">
            <a:avLst/>
          </a:prstGeom>
        </p:spPr>
      </p:pic>
      <p:pic>
        <p:nvPicPr>
          <p:cNvPr id="33" name="Picture 32" descr="P2190012.JPG"/>
          <p:cNvPicPr>
            <a:picLocks noChangeAspect="1"/>
          </p:cNvPicPr>
          <p:nvPr/>
        </p:nvPicPr>
        <p:blipFill>
          <a:blip r:embed="rId9" cstate="print"/>
          <a:srcRect t="18182"/>
          <a:stretch>
            <a:fillRect/>
          </a:stretch>
        </p:blipFill>
        <p:spPr>
          <a:xfrm>
            <a:off x="3357562" y="6572264"/>
            <a:ext cx="1804448" cy="1107272"/>
          </a:xfrm>
          <a:prstGeom prst="rect">
            <a:avLst/>
          </a:prstGeom>
        </p:spPr>
      </p:pic>
      <p:pic>
        <p:nvPicPr>
          <p:cNvPr id="34" name="Picture 33" descr="P2190015.JPG"/>
          <p:cNvPicPr>
            <a:picLocks noChangeAspect="1"/>
          </p:cNvPicPr>
          <p:nvPr/>
        </p:nvPicPr>
        <p:blipFill>
          <a:blip r:embed="rId10" cstate="print"/>
          <a:srcRect t="27586"/>
          <a:stretch>
            <a:fillRect/>
          </a:stretch>
        </p:blipFill>
        <p:spPr>
          <a:xfrm>
            <a:off x="0" y="5500694"/>
            <a:ext cx="2071678" cy="1125132"/>
          </a:xfrm>
          <a:prstGeom prst="rect">
            <a:avLst/>
          </a:prstGeom>
        </p:spPr>
      </p:pic>
      <p:pic>
        <p:nvPicPr>
          <p:cNvPr id="35" name="Picture 34" descr="P2190017.JPG"/>
          <p:cNvPicPr>
            <a:picLocks noChangeAspect="1"/>
          </p:cNvPicPr>
          <p:nvPr/>
        </p:nvPicPr>
        <p:blipFill>
          <a:blip r:embed="rId11" cstate="print"/>
          <a:srcRect r="14883"/>
          <a:stretch>
            <a:fillRect/>
          </a:stretch>
        </p:blipFill>
        <p:spPr>
          <a:xfrm>
            <a:off x="2071678" y="6357950"/>
            <a:ext cx="1500198" cy="1321883"/>
          </a:xfrm>
          <a:prstGeom prst="rect">
            <a:avLst/>
          </a:prstGeom>
        </p:spPr>
      </p:pic>
      <p:pic>
        <p:nvPicPr>
          <p:cNvPr id="36" name="Picture 35" descr="P2190019.JPG"/>
          <p:cNvPicPr>
            <a:picLocks noChangeAspect="1"/>
          </p:cNvPicPr>
          <p:nvPr/>
        </p:nvPicPr>
        <p:blipFill>
          <a:blip r:embed="rId12" cstate="print"/>
          <a:srcRect t="16051"/>
          <a:stretch>
            <a:fillRect/>
          </a:stretch>
        </p:blipFill>
        <p:spPr>
          <a:xfrm>
            <a:off x="5143512" y="8064523"/>
            <a:ext cx="1714488" cy="1079477"/>
          </a:xfrm>
          <a:prstGeom prst="rect">
            <a:avLst/>
          </a:prstGeom>
        </p:spPr>
      </p:pic>
      <p:pic>
        <p:nvPicPr>
          <p:cNvPr id="37" name="Picture 36" descr="P2190020.JPG"/>
          <p:cNvPicPr>
            <a:picLocks noChangeAspect="1"/>
          </p:cNvPicPr>
          <p:nvPr/>
        </p:nvPicPr>
        <p:blipFill>
          <a:blip r:embed="rId13" cstate="print"/>
          <a:srcRect l="6223" r="14087"/>
          <a:stretch>
            <a:fillRect/>
          </a:stretch>
        </p:blipFill>
        <p:spPr>
          <a:xfrm>
            <a:off x="1857364" y="7653153"/>
            <a:ext cx="1714512" cy="1490847"/>
          </a:xfrm>
          <a:prstGeom prst="rect">
            <a:avLst/>
          </a:prstGeom>
        </p:spPr>
      </p:pic>
      <p:pic>
        <p:nvPicPr>
          <p:cNvPr id="38" name="Picture 37" descr="P2190023.JPG"/>
          <p:cNvPicPr>
            <a:picLocks noChangeAspect="1"/>
          </p:cNvPicPr>
          <p:nvPr/>
        </p:nvPicPr>
        <p:blipFill>
          <a:blip r:embed="rId14" cstate="print"/>
          <a:stretch>
            <a:fillRect/>
          </a:stretch>
        </p:blipFill>
        <p:spPr>
          <a:xfrm>
            <a:off x="3571876" y="7840289"/>
            <a:ext cx="1738281" cy="1303712"/>
          </a:xfrm>
          <a:prstGeom prst="rect">
            <a:avLst/>
          </a:prstGeom>
        </p:spPr>
      </p:pic>
      <p:pic>
        <p:nvPicPr>
          <p:cNvPr id="39" name="Picture 38" descr="P2190024.JPG"/>
          <p:cNvPicPr>
            <a:picLocks noChangeAspect="1"/>
          </p:cNvPicPr>
          <p:nvPr/>
        </p:nvPicPr>
        <p:blipFill>
          <a:blip r:embed="rId15" cstate="print"/>
          <a:srcRect b="9858"/>
          <a:stretch>
            <a:fillRect/>
          </a:stretch>
        </p:blipFill>
        <p:spPr>
          <a:xfrm>
            <a:off x="5167325" y="7000892"/>
            <a:ext cx="1690675" cy="1143008"/>
          </a:xfrm>
          <a:prstGeom prst="rect">
            <a:avLst/>
          </a:prstGeom>
        </p:spPr>
      </p:pic>
      <p:pic>
        <p:nvPicPr>
          <p:cNvPr id="41" name="Picture 40" descr="P2190027.JPG"/>
          <p:cNvPicPr>
            <a:picLocks noChangeAspect="1"/>
          </p:cNvPicPr>
          <p:nvPr/>
        </p:nvPicPr>
        <p:blipFill>
          <a:blip r:embed="rId16" cstate="print"/>
          <a:stretch>
            <a:fillRect/>
          </a:stretch>
        </p:blipFill>
        <p:spPr>
          <a:xfrm>
            <a:off x="4857737" y="3714744"/>
            <a:ext cx="2000263" cy="1500198"/>
          </a:xfrm>
          <a:prstGeom prst="rect">
            <a:avLst/>
          </a:prstGeom>
        </p:spPr>
      </p:pic>
      <p:pic>
        <p:nvPicPr>
          <p:cNvPr id="42" name="Picture 41" descr="P2190029.JPG"/>
          <p:cNvPicPr>
            <a:picLocks noChangeAspect="1"/>
          </p:cNvPicPr>
          <p:nvPr/>
        </p:nvPicPr>
        <p:blipFill>
          <a:blip r:embed="rId17" cstate="print"/>
          <a:stretch>
            <a:fillRect/>
          </a:stretch>
        </p:blipFill>
        <p:spPr>
          <a:xfrm>
            <a:off x="4857737" y="2571736"/>
            <a:ext cx="2000263" cy="1428760"/>
          </a:xfrm>
          <a:prstGeom prst="rect">
            <a:avLst/>
          </a:prstGeom>
        </p:spPr>
      </p:pic>
      <p:pic>
        <p:nvPicPr>
          <p:cNvPr id="43" name="Picture 42" descr="P2190032.JPG"/>
          <p:cNvPicPr>
            <a:picLocks noChangeAspect="1"/>
          </p:cNvPicPr>
          <p:nvPr/>
        </p:nvPicPr>
        <p:blipFill>
          <a:blip r:embed="rId18" cstate="print"/>
          <a:stretch>
            <a:fillRect/>
          </a:stretch>
        </p:blipFill>
        <p:spPr>
          <a:xfrm>
            <a:off x="0" y="1357290"/>
            <a:ext cx="1905012" cy="1428760"/>
          </a:xfrm>
          <a:prstGeom prst="rect">
            <a:avLst/>
          </a:prstGeom>
        </p:spPr>
      </p:pic>
      <p:pic>
        <p:nvPicPr>
          <p:cNvPr id="44" name="Picture 43" descr="P2190034.JPG"/>
          <p:cNvPicPr>
            <a:picLocks noChangeAspect="1"/>
          </p:cNvPicPr>
          <p:nvPr/>
        </p:nvPicPr>
        <p:blipFill>
          <a:blip r:embed="rId19" cstate="print"/>
          <a:stretch>
            <a:fillRect/>
          </a:stretch>
        </p:blipFill>
        <p:spPr>
          <a:xfrm rot="5400000">
            <a:off x="3848699" y="5438185"/>
            <a:ext cx="1571635" cy="1125149"/>
          </a:xfrm>
          <a:prstGeom prst="rect">
            <a:avLst/>
          </a:prstGeom>
        </p:spPr>
      </p:pic>
      <p:pic>
        <p:nvPicPr>
          <p:cNvPr id="45" name="Picture 44" descr="P2190035.JPG"/>
          <p:cNvPicPr>
            <a:picLocks noChangeAspect="1"/>
          </p:cNvPicPr>
          <p:nvPr/>
        </p:nvPicPr>
        <p:blipFill>
          <a:blip r:embed="rId20" cstate="print"/>
          <a:stretch>
            <a:fillRect/>
          </a:stretch>
        </p:blipFill>
        <p:spPr>
          <a:xfrm>
            <a:off x="0" y="8001024"/>
            <a:ext cx="1928802" cy="1142976"/>
          </a:xfrm>
          <a:prstGeom prst="rect">
            <a:avLst/>
          </a:prstGeom>
        </p:spPr>
      </p:pic>
      <p:pic>
        <p:nvPicPr>
          <p:cNvPr id="46" name="Picture 45" descr="P2190007.JPG"/>
          <p:cNvPicPr>
            <a:picLocks noChangeAspect="1"/>
          </p:cNvPicPr>
          <p:nvPr/>
        </p:nvPicPr>
        <p:blipFill>
          <a:blip r:embed="rId21" cstate="print"/>
          <a:stretch>
            <a:fillRect/>
          </a:stretch>
        </p:blipFill>
        <p:spPr>
          <a:xfrm>
            <a:off x="1857364" y="1142976"/>
            <a:ext cx="1928802" cy="1446602"/>
          </a:xfrm>
          <a:prstGeom prst="rect">
            <a:avLst/>
          </a:prstGeom>
        </p:spPr>
      </p:pic>
      <p:pic>
        <p:nvPicPr>
          <p:cNvPr id="47" name="Picture 46" descr="P2190028.JPG"/>
          <p:cNvPicPr>
            <a:picLocks noChangeAspect="1"/>
          </p:cNvPicPr>
          <p:nvPr/>
        </p:nvPicPr>
        <p:blipFill>
          <a:blip r:embed="rId22" cstate="print"/>
          <a:stretch>
            <a:fillRect/>
          </a:stretch>
        </p:blipFill>
        <p:spPr>
          <a:xfrm>
            <a:off x="2643182" y="2571736"/>
            <a:ext cx="2214554" cy="1660916"/>
          </a:xfrm>
          <a:prstGeom prst="rect">
            <a:avLst/>
          </a:prstGeom>
        </p:spPr>
      </p:pic>
      <p:pic>
        <p:nvPicPr>
          <p:cNvPr id="48" name="Picture 47" descr="P2190014.JPG"/>
          <p:cNvPicPr>
            <a:picLocks noChangeAspect="1"/>
          </p:cNvPicPr>
          <p:nvPr/>
        </p:nvPicPr>
        <p:blipFill>
          <a:blip r:embed="rId23" cstate="print"/>
          <a:srcRect l="20000" b="54285"/>
          <a:stretch>
            <a:fillRect/>
          </a:stretch>
        </p:blipFill>
        <p:spPr>
          <a:xfrm>
            <a:off x="2071678" y="4071934"/>
            <a:ext cx="2833674" cy="1214446"/>
          </a:xfrm>
          <a:prstGeom prst="rect">
            <a:avLst/>
          </a:prstGeom>
        </p:spPr>
      </p:pic>
      <p:pic>
        <p:nvPicPr>
          <p:cNvPr id="49" name="Picture 48" descr="P2190021.JPG"/>
          <p:cNvPicPr>
            <a:picLocks noChangeAspect="1"/>
          </p:cNvPicPr>
          <p:nvPr/>
        </p:nvPicPr>
        <p:blipFill>
          <a:blip r:embed="rId24" cstate="print"/>
          <a:srcRect t="22728" b="9090"/>
          <a:stretch>
            <a:fillRect/>
          </a:stretch>
        </p:blipFill>
        <p:spPr>
          <a:xfrm>
            <a:off x="2071678" y="5286380"/>
            <a:ext cx="2095491" cy="1071570"/>
          </a:xfrm>
          <a:prstGeom prst="rect">
            <a:avLst/>
          </a:prstGeom>
        </p:spPr>
      </p:pic>
      <p:sp>
        <p:nvSpPr>
          <p:cNvPr id="51" name="Rectangle 50"/>
          <p:cNvSpPr/>
          <p:nvPr/>
        </p:nvSpPr>
        <p:spPr>
          <a:xfrm>
            <a:off x="0" y="0"/>
            <a:ext cx="1928802" cy="1323439"/>
          </a:xfrm>
          <a:prstGeom prst="rect">
            <a:avLst/>
          </a:prstGeom>
          <a:noFill/>
        </p:spPr>
        <p:txBody>
          <a:bodyPr wrap="square" lIns="91440" tIns="45720" rIns="91440" bIns="45720">
            <a:spAutoFit/>
          </a:bodyPr>
          <a:lstStyle/>
          <a:p>
            <a:pPr algn="ctr"/>
            <a:r>
              <a:rPr lang="hr-HR" sz="1600" b="1" cap="none" spc="0" dirty="0" smtClean="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Integrirana nastava: Klovićevi dvori, Muzej suvremene umjetnosti u Zagrebu</a:t>
            </a:r>
            <a:endParaRPr lang="en-US" sz="1600" b="1" cap="none" spc="0" dirty="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52" name="Rectangle 51"/>
          <p:cNvSpPr/>
          <p:nvPr/>
        </p:nvSpPr>
        <p:spPr>
          <a:xfrm>
            <a:off x="0" y="2571736"/>
            <a:ext cx="2285992" cy="71438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dirty="0" smtClean="0"/>
              <a:t>19. Veljače u pratnji nastavnica Marije Tomazinić, Bojane Štimac i Danijele Medjed-Sertić posjetili smo zanimljive izložbene postave u Klovićevim dvorima i Muzeju suvremene umjetnosti.</a:t>
            </a:r>
            <a:endParaRPr lang="hr-HR" sz="1000" dirty="0"/>
          </a:p>
        </p:txBody>
      </p:sp>
      <p:sp>
        <p:nvSpPr>
          <p:cNvPr id="53" name="Rectangle 52"/>
          <p:cNvSpPr/>
          <p:nvPr/>
        </p:nvSpPr>
        <p:spPr>
          <a:xfrm>
            <a:off x="2000240" y="2285984"/>
            <a:ext cx="3500462" cy="28575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dirty="0" smtClean="0"/>
              <a:t>Nastava je bila organizirana za učenike osmog razreda i likovnu skupinu.</a:t>
            </a:r>
            <a:endParaRPr lang="hr-HR" sz="1000" dirty="0"/>
          </a:p>
        </p:txBody>
      </p:sp>
      <p:sp>
        <p:nvSpPr>
          <p:cNvPr id="54" name="Rectangle 53"/>
          <p:cNvSpPr/>
          <p:nvPr/>
        </p:nvSpPr>
        <p:spPr>
          <a:xfrm>
            <a:off x="1857364" y="1071538"/>
            <a:ext cx="5000636" cy="28575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dirty="0" smtClean="0"/>
              <a:t>U Klovićevim dvorima bila je zanimljiva izložba stripa poznatog autora Ivice Bednjanca, pa vam predstavljamo i neke njegove zanimljive likove.</a:t>
            </a:r>
            <a:endParaRPr lang="hr-HR" sz="1000" dirty="0"/>
          </a:p>
        </p:txBody>
      </p:sp>
      <p:sp>
        <p:nvSpPr>
          <p:cNvPr id="55" name="Rectangle 54"/>
          <p:cNvSpPr/>
          <p:nvPr/>
        </p:nvSpPr>
        <p:spPr>
          <a:xfrm>
            <a:off x="2214554" y="2571736"/>
            <a:ext cx="1071570" cy="150019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dirty="0" smtClean="0">
                <a:solidFill>
                  <a:schemeClr val="tx1"/>
                </a:solidFill>
              </a:rPr>
              <a:t>Veliko zanimanje u Klovićevim dvorima privukla je postava svjetski vrijednih djela našeg najpoznatijeg slikara Vlahe Bukovca.</a:t>
            </a:r>
            <a:endParaRPr lang="hr-HR" sz="1000" dirty="0">
              <a:solidFill>
                <a:schemeClr val="tx1"/>
              </a:solidFill>
            </a:endParaRPr>
          </a:p>
        </p:txBody>
      </p:sp>
      <p:sp>
        <p:nvSpPr>
          <p:cNvPr id="56" name="Rectangle 55"/>
          <p:cNvSpPr/>
          <p:nvPr/>
        </p:nvSpPr>
        <p:spPr>
          <a:xfrm>
            <a:off x="0" y="4929190"/>
            <a:ext cx="2143140" cy="57150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dirty="0" smtClean="0"/>
              <a:t>Sat vremena učenici su proveli u šetnji i razgledavanju  Trga bana Josipa Jelačića, pa je njegov kip bio pogodno mjesto i za slikanje.</a:t>
            </a:r>
            <a:endParaRPr lang="hr-HR" sz="1000" dirty="0"/>
          </a:p>
        </p:txBody>
      </p:sp>
      <p:sp>
        <p:nvSpPr>
          <p:cNvPr id="57" name="Rectangle 56"/>
          <p:cNvSpPr/>
          <p:nvPr/>
        </p:nvSpPr>
        <p:spPr>
          <a:xfrm>
            <a:off x="3571876" y="7572396"/>
            <a:ext cx="1643074" cy="50006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dirty="0" smtClean="0">
                <a:solidFill>
                  <a:schemeClr val="tx1"/>
                </a:solidFill>
              </a:rPr>
              <a:t>Monika Cindrić, Tea Tominac, Danijela Sertić, Bojana Štimac i voditelj Ivor.</a:t>
            </a:r>
            <a:endParaRPr lang="hr-HR" sz="1000" dirty="0">
              <a:solidFill>
                <a:schemeClr val="tx1"/>
              </a:solidFill>
            </a:endParaRPr>
          </a:p>
        </p:txBody>
      </p:sp>
      <p:sp>
        <p:nvSpPr>
          <p:cNvPr id="58" name="Rectangle 57"/>
          <p:cNvSpPr/>
          <p:nvPr/>
        </p:nvSpPr>
        <p:spPr>
          <a:xfrm>
            <a:off x="0" y="6286512"/>
            <a:ext cx="2143140" cy="64294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dirty="0" smtClean="0">
                <a:solidFill>
                  <a:schemeClr val="tx1"/>
                </a:solidFill>
              </a:rPr>
              <a:t>Nakon razgledavanja izložbe u Klovićevim dvorima učenici su se s učiteljima dogovorili u kojem pravcu će se održavati nastavak nastave.</a:t>
            </a:r>
            <a:endParaRPr lang="hr-HR" sz="1000" dirty="0">
              <a:solidFill>
                <a:schemeClr val="tx1"/>
              </a:solidFill>
            </a:endParaRPr>
          </a:p>
        </p:txBody>
      </p:sp>
      <p:sp>
        <p:nvSpPr>
          <p:cNvPr id="60" name="Rectangle 59"/>
          <p:cNvSpPr/>
          <p:nvPr/>
        </p:nvSpPr>
        <p:spPr>
          <a:xfrm>
            <a:off x="5143512" y="6429388"/>
            <a:ext cx="1714488" cy="857256"/>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dirty="0" smtClean="0"/>
              <a:t>Učenici su sa zanimanjem pratili izložbene sadržaje u Muzeju suvremene umjetnosti i postavljali brojna pitanja kustosici muzeja.</a:t>
            </a:r>
            <a:endParaRPr lang="hr-HR" sz="1000" dirty="0"/>
          </a:p>
        </p:txBody>
      </p:sp>
      <p:pic>
        <p:nvPicPr>
          <p:cNvPr id="61" name="Picture 60" descr="P2190026.JPG"/>
          <p:cNvPicPr>
            <a:picLocks noChangeAspect="1"/>
          </p:cNvPicPr>
          <p:nvPr/>
        </p:nvPicPr>
        <p:blipFill>
          <a:blip r:embed="rId25" cstate="print"/>
          <a:stretch>
            <a:fillRect/>
          </a:stretch>
        </p:blipFill>
        <p:spPr>
          <a:xfrm>
            <a:off x="5143512" y="5286380"/>
            <a:ext cx="1714488" cy="1214446"/>
          </a:xfrm>
          <a:prstGeom prst="rect">
            <a:avLst/>
          </a:prstGeom>
        </p:spPr>
      </p:pic>
      <p:sp>
        <p:nvSpPr>
          <p:cNvPr id="62" name="Rectangle 61"/>
          <p:cNvSpPr/>
          <p:nvPr/>
        </p:nvSpPr>
        <p:spPr>
          <a:xfrm>
            <a:off x="4857760" y="5143504"/>
            <a:ext cx="2000240" cy="35719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sz="1000" dirty="0" smtClean="0"/>
          </a:p>
          <a:p>
            <a:pPr algn="ctr"/>
            <a:r>
              <a:rPr lang="hr-HR" sz="1000" dirty="0" smtClean="0">
                <a:solidFill>
                  <a:schemeClr val="tx1"/>
                </a:solidFill>
              </a:rPr>
              <a:t>Likovna skupina-  Ivona, Veronika, Mia, Rea, Iva i Mariola.</a:t>
            </a:r>
          </a:p>
          <a:p>
            <a:pPr algn="ctr"/>
            <a:endParaRPr lang="hr-HR" sz="1000" dirty="0"/>
          </a:p>
        </p:txBody>
      </p:sp>
      <p:sp>
        <p:nvSpPr>
          <p:cNvPr id="50" name="Rectangle 49"/>
          <p:cNvSpPr/>
          <p:nvPr/>
        </p:nvSpPr>
        <p:spPr>
          <a:xfrm>
            <a:off x="0" y="7786710"/>
            <a:ext cx="2071678" cy="428628"/>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dirty="0" smtClean="0">
                <a:solidFill>
                  <a:schemeClr val="tx1"/>
                </a:solidFill>
              </a:rPr>
              <a:t>Najveće zanimanje učenika i učitelja privukao je visoki, dugački tobogan u Muzeju suvremene umjetnosti.</a:t>
            </a:r>
            <a:endParaRPr lang="hr-HR" sz="1000" dirty="0">
              <a:solidFill>
                <a:schemeClr val="tx1"/>
              </a:solidFill>
            </a:endParaRPr>
          </a:p>
        </p:txBody>
      </p:sp>
      <p:sp>
        <p:nvSpPr>
          <p:cNvPr id="59" name="Rectangle 58"/>
          <p:cNvSpPr/>
          <p:nvPr/>
        </p:nvSpPr>
        <p:spPr>
          <a:xfrm>
            <a:off x="1928802" y="8858280"/>
            <a:ext cx="4929198" cy="285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900" dirty="0" smtClean="0">
                <a:solidFill>
                  <a:schemeClr val="tx1"/>
                </a:solidFill>
              </a:rPr>
              <a:t>Osim u razgledavanju  zanimljivih eksponata Muzej suvremene umjetnosti poslužio je učenicima i učiteljima za fotografiranje uz zanimljive detalje koji su privlačili njihovu pozornost.</a:t>
            </a:r>
            <a:endParaRPr lang="hr-HR" sz="900" dirty="0">
              <a:solidFill>
                <a:schemeClr val="tx1"/>
              </a:solidFill>
            </a:endParaRPr>
          </a:p>
        </p:txBody>
      </p:sp>
      <p:sp>
        <p:nvSpPr>
          <p:cNvPr id="63" name="Rectangle 62"/>
          <p:cNvSpPr/>
          <p:nvPr/>
        </p:nvSpPr>
        <p:spPr>
          <a:xfrm>
            <a:off x="2000240" y="4071934"/>
            <a:ext cx="2852960" cy="338554"/>
          </a:xfrm>
          <a:prstGeom prst="rect">
            <a:avLst/>
          </a:prstGeom>
          <a:noFill/>
        </p:spPr>
        <p:txBody>
          <a:bodyPr wrap="none" lIns="91440" tIns="45720" rIns="91440" bIns="45720">
            <a:spAutoFit/>
          </a:bodyPr>
          <a:lstStyle/>
          <a:p>
            <a:pPr algn="ctr"/>
            <a:r>
              <a:rPr lang="hr-HR" sz="1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Stranicu uredila Lea Kapelec, 8.c</a:t>
            </a:r>
            <a:endParaRPr lang="en-US" sz="1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0" name="Oval 39"/>
          <p:cNvSpPr/>
          <p:nvPr/>
        </p:nvSpPr>
        <p:spPr>
          <a:xfrm>
            <a:off x="0" y="8786810"/>
            <a:ext cx="714356" cy="357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smtClean="0"/>
              <a:t>23</a:t>
            </a:r>
            <a:endParaRPr lang="hr-H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C:\Documents and Settings\Administrator\Desktop\Novinari\Camp Eklata\1.JPG"/>
          <p:cNvPicPr>
            <a:picLocks noChangeAspect="1" noChangeArrowheads="1"/>
          </p:cNvPicPr>
          <p:nvPr/>
        </p:nvPicPr>
        <p:blipFill>
          <a:blip r:embed="rId2" cstate="print"/>
          <a:srcRect/>
          <a:stretch>
            <a:fillRect/>
          </a:stretch>
        </p:blipFill>
        <p:spPr bwMode="auto">
          <a:xfrm>
            <a:off x="0" y="5715008"/>
            <a:ext cx="2143116" cy="1607445"/>
          </a:xfrm>
          <a:prstGeom prst="rect">
            <a:avLst/>
          </a:prstGeom>
          <a:noFill/>
        </p:spPr>
      </p:pic>
      <p:pic>
        <p:nvPicPr>
          <p:cNvPr id="1033" name="Picture 9" descr="C:\Documents and Settings\Administrator\Desktop\Novinari\Camp Eklata\IMG_0201.JPG"/>
          <p:cNvPicPr>
            <a:picLocks noChangeAspect="1" noChangeArrowheads="1"/>
          </p:cNvPicPr>
          <p:nvPr/>
        </p:nvPicPr>
        <p:blipFill>
          <a:blip r:embed="rId3" cstate="print"/>
          <a:srcRect t="17777"/>
          <a:stretch>
            <a:fillRect/>
          </a:stretch>
        </p:blipFill>
        <p:spPr bwMode="auto">
          <a:xfrm rot="10800000" flipV="1">
            <a:off x="0" y="4357686"/>
            <a:ext cx="2143116" cy="1321694"/>
          </a:xfrm>
          <a:prstGeom prst="rect">
            <a:avLst/>
          </a:prstGeom>
          <a:noFill/>
        </p:spPr>
      </p:pic>
      <p:pic>
        <p:nvPicPr>
          <p:cNvPr id="1034" name="Picture 10" descr="C:\Documents and Settings\Administrator\Desktop\Novinari\Camp Eklata\IMG_0205.JPG"/>
          <p:cNvPicPr>
            <a:picLocks noChangeAspect="1" noChangeArrowheads="1"/>
          </p:cNvPicPr>
          <p:nvPr/>
        </p:nvPicPr>
        <p:blipFill>
          <a:blip r:embed="rId4" cstate="print"/>
          <a:srcRect/>
          <a:stretch>
            <a:fillRect/>
          </a:stretch>
        </p:blipFill>
        <p:spPr bwMode="auto">
          <a:xfrm>
            <a:off x="4853206" y="4786314"/>
            <a:ext cx="2004794" cy="1503698"/>
          </a:xfrm>
          <a:prstGeom prst="rect">
            <a:avLst/>
          </a:prstGeom>
          <a:noFill/>
        </p:spPr>
      </p:pic>
      <p:pic>
        <p:nvPicPr>
          <p:cNvPr id="1035" name="Picture 11" descr="C:\Documents and Settings\Administrator\Desktop\Novinari\Camp Eklata\IMG_0226.JPG"/>
          <p:cNvPicPr>
            <a:picLocks noChangeAspect="1" noChangeArrowheads="1"/>
          </p:cNvPicPr>
          <p:nvPr/>
        </p:nvPicPr>
        <p:blipFill>
          <a:blip r:embed="rId5" cstate="print"/>
          <a:srcRect/>
          <a:stretch>
            <a:fillRect/>
          </a:stretch>
        </p:blipFill>
        <p:spPr bwMode="auto">
          <a:xfrm>
            <a:off x="0" y="2571736"/>
            <a:ext cx="2214554" cy="1661028"/>
          </a:xfrm>
          <a:prstGeom prst="rect">
            <a:avLst/>
          </a:prstGeom>
          <a:noFill/>
        </p:spPr>
      </p:pic>
      <p:pic>
        <p:nvPicPr>
          <p:cNvPr id="1036" name="Picture 12" descr="C:\Documents and Settings\Administrator\Desktop\Novinari\Camp Eklata\IMG_0371.1.JPG"/>
          <p:cNvPicPr>
            <a:picLocks noChangeAspect="1" noChangeArrowheads="1"/>
          </p:cNvPicPr>
          <p:nvPr/>
        </p:nvPicPr>
        <p:blipFill>
          <a:blip r:embed="rId6" cstate="print"/>
          <a:srcRect l="46561" t="10675" r="23416" b="3934"/>
          <a:stretch>
            <a:fillRect/>
          </a:stretch>
        </p:blipFill>
        <p:spPr bwMode="auto">
          <a:xfrm>
            <a:off x="1357298" y="0"/>
            <a:ext cx="1071570" cy="2285984"/>
          </a:xfrm>
          <a:prstGeom prst="rect">
            <a:avLst/>
          </a:prstGeom>
          <a:noFill/>
        </p:spPr>
      </p:pic>
      <p:pic>
        <p:nvPicPr>
          <p:cNvPr id="1037" name="Picture 13" descr="C:\Documents and Settings\Administrator\Desktop\Novinari\Camp Eklata\IMG_0649.JPG"/>
          <p:cNvPicPr>
            <a:picLocks noChangeAspect="1" noChangeArrowheads="1"/>
          </p:cNvPicPr>
          <p:nvPr/>
        </p:nvPicPr>
        <p:blipFill>
          <a:blip r:embed="rId7" cstate="print"/>
          <a:srcRect t="6249" r="17568"/>
          <a:stretch>
            <a:fillRect/>
          </a:stretch>
        </p:blipFill>
        <p:spPr bwMode="auto">
          <a:xfrm>
            <a:off x="0" y="0"/>
            <a:ext cx="1357298" cy="2214546"/>
          </a:xfrm>
          <a:prstGeom prst="rect">
            <a:avLst/>
          </a:prstGeom>
          <a:noFill/>
        </p:spPr>
      </p:pic>
      <p:pic>
        <p:nvPicPr>
          <p:cNvPr id="1038" name="Picture 14" descr="C:\Documents and Settings\Administrator\Desktop\Novinari\Camp Eklata\IMG_0661.JPG"/>
          <p:cNvPicPr>
            <a:picLocks noChangeAspect="1" noChangeArrowheads="1"/>
          </p:cNvPicPr>
          <p:nvPr/>
        </p:nvPicPr>
        <p:blipFill>
          <a:blip r:embed="rId8" cstate="print"/>
          <a:srcRect l="9091" t="23077" r="40909"/>
          <a:stretch>
            <a:fillRect/>
          </a:stretch>
        </p:blipFill>
        <p:spPr bwMode="auto">
          <a:xfrm>
            <a:off x="2428868" y="0"/>
            <a:ext cx="928694" cy="1904878"/>
          </a:xfrm>
          <a:prstGeom prst="rect">
            <a:avLst/>
          </a:prstGeom>
          <a:noFill/>
        </p:spPr>
      </p:pic>
      <p:pic>
        <p:nvPicPr>
          <p:cNvPr id="1039" name="Picture 15" descr="C:\Documents and Settings\Administrator\Desktop\Novinari\Camp Eklata\IMG_0673.JPG"/>
          <p:cNvPicPr>
            <a:picLocks noChangeAspect="1" noChangeArrowheads="1"/>
          </p:cNvPicPr>
          <p:nvPr/>
        </p:nvPicPr>
        <p:blipFill>
          <a:blip r:embed="rId9" cstate="print"/>
          <a:srcRect l="28124" r="25000"/>
          <a:stretch>
            <a:fillRect/>
          </a:stretch>
        </p:blipFill>
        <p:spPr bwMode="auto">
          <a:xfrm>
            <a:off x="3357562" y="0"/>
            <a:ext cx="1071570" cy="1714610"/>
          </a:xfrm>
          <a:prstGeom prst="rect">
            <a:avLst/>
          </a:prstGeom>
          <a:noFill/>
        </p:spPr>
      </p:pic>
      <p:pic>
        <p:nvPicPr>
          <p:cNvPr id="1042" name="Picture 18" descr="C:\Documents and Settings\Administrator\Desktop\Novinari\Camp Eklata\IMG_0845.2 (1).JPG"/>
          <p:cNvPicPr>
            <a:picLocks noChangeAspect="1" noChangeArrowheads="1"/>
          </p:cNvPicPr>
          <p:nvPr/>
        </p:nvPicPr>
        <p:blipFill>
          <a:blip r:embed="rId10" cstate="print"/>
          <a:srcRect t="13043"/>
          <a:stretch>
            <a:fillRect/>
          </a:stretch>
        </p:blipFill>
        <p:spPr bwMode="auto">
          <a:xfrm>
            <a:off x="4886311" y="3357554"/>
            <a:ext cx="1971689" cy="1285884"/>
          </a:xfrm>
          <a:prstGeom prst="rect">
            <a:avLst/>
          </a:prstGeom>
          <a:noFill/>
        </p:spPr>
      </p:pic>
      <p:pic>
        <p:nvPicPr>
          <p:cNvPr id="1044" name="Picture 20" descr="C:\Documents and Settings\Administrator\Desktop\Novinari\Camp Eklata\IMG_0944.JPG"/>
          <p:cNvPicPr>
            <a:picLocks noChangeAspect="1" noChangeArrowheads="1"/>
          </p:cNvPicPr>
          <p:nvPr/>
        </p:nvPicPr>
        <p:blipFill>
          <a:blip r:embed="rId11" cstate="print"/>
          <a:srcRect/>
          <a:stretch>
            <a:fillRect/>
          </a:stretch>
        </p:blipFill>
        <p:spPr bwMode="auto">
          <a:xfrm>
            <a:off x="4643446" y="7482972"/>
            <a:ext cx="2214554" cy="1661028"/>
          </a:xfrm>
          <a:prstGeom prst="rect">
            <a:avLst/>
          </a:prstGeom>
          <a:noFill/>
        </p:spPr>
      </p:pic>
      <p:pic>
        <p:nvPicPr>
          <p:cNvPr id="1045" name="Picture 21" descr="C:\Documents and Settings\Administrator\Desktop\Novinari\Camp Eklata\IMG_0963.JPG"/>
          <p:cNvPicPr>
            <a:picLocks noChangeAspect="1" noChangeArrowheads="1"/>
          </p:cNvPicPr>
          <p:nvPr/>
        </p:nvPicPr>
        <p:blipFill>
          <a:blip r:embed="rId12" cstate="print"/>
          <a:srcRect/>
          <a:stretch>
            <a:fillRect/>
          </a:stretch>
        </p:blipFill>
        <p:spPr bwMode="auto">
          <a:xfrm>
            <a:off x="2357430" y="7500958"/>
            <a:ext cx="2190574" cy="1643042"/>
          </a:xfrm>
          <a:prstGeom prst="rect">
            <a:avLst/>
          </a:prstGeom>
          <a:noFill/>
        </p:spPr>
      </p:pic>
      <p:pic>
        <p:nvPicPr>
          <p:cNvPr id="1046" name="Picture 22" descr="C:\Documents and Settings\Administrator\Desktop\Novinari\Camp Eklata\IMG_1083.JPG"/>
          <p:cNvPicPr>
            <a:picLocks noChangeAspect="1" noChangeArrowheads="1"/>
          </p:cNvPicPr>
          <p:nvPr/>
        </p:nvPicPr>
        <p:blipFill>
          <a:blip r:embed="rId13" cstate="print"/>
          <a:srcRect/>
          <a:stretch>
            <a:fillRect/>
          </a:stretch>
        </p:blipFill>
        <p:spPr bwMode="auto">
          <a:xfrm>
            <a:off x="4476937" y="0"/>
            <a:ext cx="2381063" cy="1785918"/>
          </a:xfrm>
          <a:prstGeom prst="rect">
            <a:avLst/>
          </a:prstGeom>
          <a:noFill/>
        </p:spPr>
      </p:pic>
      <p:pic>
        <p:nvPicPr>
          <p:cNvPr id="1047" name="Picture 23" descr="C:\Documents and Settings\Administrator\Desktop\Novinari\Camp Eklata\IMG_1089.JPG"/>
          <p:cNvPicPr>
            <a:picLocks noChangeAspect="1" noChangeArrowheads="1"/>
          </p:cNvPicPr>
          <p:nvPr/>
        </p:nvPicPr>
        <p:blipFill>
          <a:blip r:embed="rId14" cstate="print"/>
          <a:srcRect/>
          <a:stretch>
            <a:fillRect/>
          </a:stretch>
        </p:blipFill>
        <p:spPr bwMode="auto">
          <a:xfrm>
            <a:off x="0" y="7429391"/>
            <a:ext cx="2285992" cy="1714610"/>
          </a:xfrm>
          <a:prstGeom prst="rect">
            <a:avLst/>
          </a:prstGeom>
          <a:noFill/>
        </p:spPr>
      </p:pic>
      <p:pic>
        <p:nvPicPr>
          <p:cNvPr id="1048" name="Picture 24" descr="C:\Documents and Settings\Administrator\Desktop\Novinari\Camp Eklata\IMG_1136.JPG"/>
          <p:cNvPicPr>
            <a:picLocks noChangeAspect="1" noChangeArrowheads="1"/>
          </p:cNvPicPr>
          <p:nvPr/>
        </p:nvPicPr>
        <p:blipFill>
          <a:blip r:embed="rId15" cstate="print"/>
          <a:srcRect/>
          <a:stretch>
            <a:fillRect/>
          </a:stretch>
        </p:blipFill>
        <p:spPr bwMode="auto">
          <a:xfrm>
            <a:off x="4857713" y="6143636"/>
            <a:ext cx="2000287" cy="1500316"/>
          </a:xfrm>
          <a:prstGeom prst="rect">
            <a:avLst/>
          </a:prstGeom>
          <a:noFill/>
        </p:spPr>
      </p:pic>
      <p:pic>
        <p:nvPicPr>
          <p:cNvPr id="1049" name="Picture 25" descr="C:\Documents and Settings\Administrator\Desktop\Novinari\Camp Eklata\IMG_1148.JPG"/>
          <p:cNvPicPr>
            <a:picLocks noChangeAspect="1" noChangeArrowheads="1"/>
          </p:cNvPicPr>
          <p:nvPr/>
        </p:nvPicPr>
        <p:blipFill>
          <a:blip r:embed="rId16" cstate="print"/>
          <a:srcRect t="8888"/>
          <a:stretch>
            <a:fillRect/>
          </a:stretch>
        </p:blipFill>
        <p:spPr bwMode="auto">
          <a:xfrm>
            <a:off x="4857760" y="2000232"/>
            <a:ext cx="2000240" cy="1366931"/>
          </a:xfrm>
          <a:prstGeom prst="rect">
            <a:avLst/>
          </a:prstGeom>
          <a:noFill/>
        </p:spPr>
      </p:pic>
      <p:sp>
        <p:nvSpPr>
          <p:cNvPr id="29" name="Rectangle 28"/>
          <p:cNvSpPr/>
          <p:nvPr/>
        </p:nvSpPr>
        <p:spPr>
          <a:xfrm>
            <a:off x="0" y="1500166"/>
            <a:ext cx="2614818" cy="1107996"/>
          </a:xfrm>
          <a:prstGeom prst="rect">
            <a:avLst/>
          </a:prstGeom>
          <a:noFill/>
        </p:spPr>
        <p:txBody>
          <a:bodyPr wrap="none" lIns="91440" tIns="45720" rIns="91440" bIns="45720">
            <a:spAutoFit/>
          </a:bodyPr>
          <a:lstStyle/>
          <a:p>
            <a:pPr algn="ctr"/>
            <a:r>
              <a:rPr lang="hr-HR" sz="6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Učenje</a:t>
            </a:r>
            <a:endParaRPr lang="en-US" sz="6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0" name="Rectangle 29"/>
          <p:cNvSpPr/>
          <p:nvPr/>
        </p:nvSpPr>
        <p:spPr>
          <a:xfrm>
            <a:off x="2714620" y="1500166"/>
            <a:ext cx="3582327" cy="1015663"/>
          </a:xfrm>
          <a:prstGeom prst="rect">
            <a:avLst/>
          </a:prstGeom>
        </p:spPr>
        <p:txBody>
          <a:bodyPr wrap="none">
            <a:spAutoFit/>
          </a:bodyPr>
          <a:lstStyle/>
          <a:p>
            <a:pPr algn="ctr"/>
            <a:r>
              <a:rPr lang="hr-HR" sz="6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se isplatilo</a:t>
            </a:r>
            <a:endParaRPr lang="en-US" sz="6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1" name="Rectangle 30"/>
          <p:cNvSpPr/>
          <p:nvPr/>
        </p:nvSpPr>
        <p:spPr>
          <a:xfrm>
            <a:off x="2143116" y="2357422"/>
            <a:ext cx="2714644" cy="535785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hr-HR" sz="1050" b="1" dirty="0" smtClean="0"/>
          </a:p>
          <a:p>
            <a:pPr algn="just"/>
            <a:endParaRPr lang="hr-HR" sz="1050" b="1" dirty="0"/>
          </a:p>
          <a:p>
            <a:pPr algn="just"/>
            <a:r>
              <a:rPr lang="hr-HR" sz="1050" b="1" dirty="0" smtClean="0"/>
              <a:t>Svake </a:t>
            </a:r>
            <a:r>
              <a:rPr lang="hr-HR" sz="1050" b="1"/>
              <a:t>godine </a:t>
            </a:r>
            <a:r>
              <a:rPr lang="hr-HR" sz="1050" b="1" smtClean="0"/>
              <a:t>naša </a:t>
            </a:r>
            <a:r>
              <a:rPr lang="hr-HR" sz="1050" b="1" dirty="0"/>
              <a:t>škola nagradi najbolje učenike 5. i 6. razreda ljetovanjem u Zaostrogu u Campu Eklata. Godine 2009. voditeljica našeg putovanja bila je profesorica Silvija Vlašić. Bilo nam je lijepo i uzbudljivo. Birali smo najboljeg kralja i kraljicu, vrtjeli hula-hop i hodali po užetu uz pratnju drugih dok smo imali povez na očima. Bilo je natjecanje za miss i misstera u kojem su muški morali obući žensku odjeću,a ženske mušku. Svake večeri bio je i disco pa smo mi uživali, a i drugi gosti. Najzanimljivija su bila sportska druženja iz rukometa, odbojke i nogometa, ali najbolje smo se osjećali uz aktivan odmor</a:t>
            </a:r>
          </a:p>
          <a:p>
            <a:pPr algn="just"/>
            <a:r>
              <a:rPr lang="hr-HR" sz="1050" b="1" dirty="0"/>
              <a:t> ( šetnje, kupanje, spavanje ili ljenčarenje). S nama u Zaostrogu radili su i strani nastavnici. Aktivnu grupu vodila je nastavnica iz San Diega  koja već dvije godine živi u Splitu. Govorila je engleski jezik i mijenjali smo s njom životna iskustva i učila sam ju hrvatski jezik. Ljetovanje je brzo prošlo, a završetak smo proslavili afričkom večeri. Svi smo se namazali temperama, upalili baklje i imali razne igre; poput limba, potezanja užeta, bacanja koplja i sl. Večer je završila noćnim kupanjem. Još se uvijek sjećam suza na tuđim licima i usklika „ Ne želim ići kući !“ Bio je to kraj zbilja nezaboravnog ljetovanja. Zato se potrudite u učenju i možda baš vi budete odabrani da doživite jedno takvo divno iskustvo.</a:t>
            </a:r>
          </a:p>
          <a:p>
            <a:pPr algn="just"/>
            <a:r>
              <a:rPr lang="hr-HR" sz="1050" b="1" dirty="0"/>
              <a:t> </a:t>
            </a:r>
            <a:r>
              <a:rPr lang="hr-HR" sz="1050" b="1" dirty="0" smtClean="0"/>
              <a:t>                             MONIKA </a:t>
            </a:r>
            <a:r>
              <a:rPr lang="hr-HR" sz="1050" b="1" dirty="0"/>
              <a:t>PAPIĆ </a:t>
            </a:r>
            <a:r>
              <a:rPr lang="hr-HR" sz="1050" b="1" dirty="0" smtClean="0"/>
              <a:t>6.a</a:t>
            </a:r>
            <a:endParaRPr lang="hr-HR" sz="1050" b="1" dirty="0"/>
          </a:p>
          <a:p>
            <a:pPr algn="just"/>
            <a:endParaRPr lang="hr-HR" b="1" dirty="0"/>
          </a:p>
        </p:txBody>
      </p:sp>
      <p:sp>
        <p:nvSpPr>
          <p:cNvPr id="20" name="Rectangle 19"/>
          <p:cNvSpPr/>
          <p:nvPr/>
        </p:nvSpPr>
        <p:spPr>
          <a:xfrm>
            <a:off x="4500570" y="1357290"/>
            <a:ext cx="2357430" cy="35719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dirty="0" smtClean="0">
                <a:solidFill>
                  <a:schemeClr val="tx1"/>
                </a:solidFill>
              </a:rPr>
              <a:t>Monika Papić, Lucija Prepušt i Sara Culjaga.</a:t>
            </a:r>
            <a:endParaRPr lang="hr-HR" sz="1000" dirty="0">
              <a:solidFill>
                <a:schemeClr val="tx1"/>
              </a:solidFill>
            </a:endParaRPr>
          </a:p>
        </p:txBody>
      </p:sp>
      <p:sp>
        <p:nvSpPr>
          <p:cNvPr id="21" name="Rectangle 20"/>
          <p:cNvSpPr/>
          <p:nvPr/>
        </p:nvSpPr>
        <p:spPr>
          <a:xfrm>
            <a:off x="3357562" y="1428728"/>
            <a:ext cx="1071570" cy="285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dirty="0" smtClean="0"/>
              <a:t>Matija Halavanja</a:t>
            </a:r>
            <a:endParaRPr lang="hr-HR" sz="1000" dirty="0"/>
          </a:p>
        </p:txBody>
      </p:sp>
      <p:sp>
        <p:nvSpPr>
          <p:cNvPr id="22" name="Rectangle 21"/>
          <p:cNvSpPr/>
          <p:nvPr/>
        </p:nvSpPr>
        <p:spPr>
          <a:xfrm>
            <a:off x="2428868" y="1428728"/>
            <a:ext cx="928694" cy="42862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dirty="0" smtClean="0"/>
              <a:t>Matej Nišević</a:t>
            </a:r>
            <a:endParaRPr lang="hr-HR" sz="1000" dirty="0"/>
          </a:p>
        </p:txBody>
      </p:sp>
      <p:sp>
        <p:nvSpPr>
          <p:cNvPr id="23" name="Rectangle 22"/>
          <p:cNvSpPr/>
          <p:nvPr/>
        </p:nvSpPr>
        <p:spPr>
          <a:xfrm>
            <a:off x="1357298" y="1500166"/>
            <a:ext cx="1071570" cy="285752"/>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dirty="0" smtClean="0">
                <a:solidFill>
                  <a:schemeClr val="tx1"/>
                </a:solidFill>
              </a:rPr>
              <a:t>Monika Papić</a:t>
            </a:r>
            <a:endParaRPr lang="hr-HR" sz="1000" dirty="0">
              <a:solidFill>
                <a:schemeClr val="tx1"/>
              </a:solidFill>
            </a:endParaRPr>
          </a:p>
        </p:txBody>
      </p:sp>
      <p:sp>
        <p:nvSpPr>
          <p:cNvPr id="24" name="Rectangle 23"/>
          <p:cNvSpPr/>
          <p:nvPr/>
        </p:nvSpPr>
        <p:spPr>
          <a:xfrm>
            <a:off x="0" y="3929058"/>
            <a:ext cx="2143116" cy="35719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dirty="0" smtClean="0">
                <a:solidFill>
                  <a:schemeClr val="tx1"/>
                </a:solidFill>
              </a:rPr>
              <a:t>Lucija Prepušt, Sara Culjaga, Monika Papić, Lucija Čujić</a:t>
            </a:r>
            <a:endParaRPr lang="hr-HR" sz="1000" dirty="0">
              <a:solidFill>
                <a:schemeClr val="tx1"/>
              </a:solidFill>
            </a:endParaRPr>
          </a:p>
        </p:txBody>
      </p:sp>
      <p:sp>
        <p:nvSpPr>
          <p:cNvPr id="25" name="Rectangle 24"/>
          <p:cNvSpPr/>
          <p:nvPr/>
        </p:nvSpPr>
        <p:spPr>
          <a:xfrm>
            <a:off x="0" y="5429256"/>
            <a:ext cx="2143116" cy="285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dirty="0" smtClean="0"/>
              <a:t>Antonio Vrbanus, Dominik Pezelj i Lin  Petrović</a:t>
            </a:r>
            <a:endParaRPr lang="hr-HR" sz="1000" dirty="0"/>
          </a:p>
        </p:txBody>
      </p:sp>
      <p:sp>
        <p:nvSpPr>
          <p:cNvPr id="26" name="Rectangle 25"/>
          <p:cNvSpPr/>
          <p:nvPr/>
        </p:nvSpPr>
        <p:spPr>
          <a:xfrm>
            <a:off x="0" y="7143768"/>
            <a:ext cx="2143116" cy="285752"/>
          </a:xfrm>
          <a:prstGeom prst="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dirty="0" smtClean="0"/>
              <a:t>Sportska skupina u Zaostrogu  s voditeljem Darkom.</a:t>
            </a:r>
            <a:endParaRPr lang="hr-HR" sz="1000" dirty="0"/>
          </a:p>
        </p:txBody>
      </p:sp>
      <p:sp>
        <p:nvSpPr>
          <p:cNvPr id="27" name="Rectangle 26"/>
          <p:cNvSpPr/>
          <p:nvPr/>
        </p:nvSpPr>
        <p:spPr>
          <a:xfrm>
            <a:off x="714356" y="8858280"/>
            <a:ext cx="1571612" cy="285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dirty="0" smtClean="0"/>
              <a:t>Monika Papić</a:t>
            </a:r>
            <a:endParaRPr lang="hr-HR" sz="1000" dirty="0"/>
          </a:p>
        </p:txBody>
      </p:sp>
      <p:sp>
        <p:nvSpPr>
          <p:cNvPr id="28" name="Rectangle 27"/>
          <p:cNvSpPr/>
          <p:nvPr/>
        </p:nvSpPr>
        <p:spPr>
          <a:xfrm>
            <a:off x="2357430" y="8929718"/>
            <a:ext cx="2214578" cy="21428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dirty="0" smtClean="0">
                <a:solidFill>
                  <a:schemeClr val="tx1"/>
                </a:solidFill>
              </a:rPr>
              <a:t>Nastavnica Silvija Vlašić.</a:t>
            </a:r>
            <a:endParaRPr lang="hr-HR" sz="1000" dirty="0">
              <a:solidFill>
                <a:schemeClr val="tx1"/>
              </a:solidFill>
            </a:endParaRPr>
          </a:p>
        </p:txBody>
      </p:sp>
      <p:sp>
        <p:nvSpPr>
          <p:cNvPr id="32" name="Rectangle 31"/>
          <p:cNvSpPr/>
          <p:nvPr/>
        </p:nvSpPr>
        <p:spPr>
          <a:xfrm>
            <a:off x="4857760" y="4643438"/>
            <a:ext cx="2000240" cy="500066"/>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sz="1000" dirty="0" smtClean="0"/>
          </a:p>
          <a:p>
            <a:pPr algn="ctr"/>
            <a:r>
              <a:rPr lang="hr-HR" sz="1000" dirty="0" smtClean="0"/>
              <a:t>Vruća atmosfera u discu. Monika Papić, Lucija Čujić, Lucija Prepušt i Mia Vrbat</a:t>
            </a:r>
          </a:p>
          <a:p>
            <a:pPr algn="ctr"/>
            <a:endParaRPr lang="hr-HR" sz="1000" dirty="0"/>
          </a:p>
        </p:txBody>
      </p:sp>
      <p:sp>
        <p:nvSpPr>
          <p:cNvPr id="33" name="Rectangle 32"/>
          <p:cNvSpPr/>
          <p:nvPr/>
        </p:nvSpPr>
        <p:spPr>
          <a:xfrm>
            <a:off x="4929198" y="3143240"/>
            <a:ext cx="1928802" cy="2143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dirty="0" smtClean="0"/>
              <a:t>Afrička večer.</a:t>
            </a:r>
            <a:endParaRPr lang="hr-HR" sz="1000" dirty="0"/>
          </a:p>
        </p:txBody>
      </p:sp>
      <p:sp>
        <p:nvSpPr>
          <p:cNvPr id="35" name="Rectangle 34"/>
          <p:cNvSpPr/>
          <p:nvPr/>
        </p:nvSpPr>
        <p:spPr>
          <a:xfrm>
            <a:off x="4857760" y="7429520"/>
            <a:ext cx="2000240" cy="285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dirty="0" smtClean="0"/>
              <a:t>Antonio Vrbanus i Dražen (ili Danko) Lipovac </a:t>
            </a:r>
            <a:endParaRPr lang="hr-HR" sz="1000" dirty="0"/>
          </a:p>
        </p:txBody>
      </p:sp>
      <p:sp>
        <p:nvSpPr>
          <p:cNvPr id="36" name="Rectangle 35"/>
          <p:cNvSpPr/>
          <p:nvPr/>
        </p:nvSpPr>
        <p:spPr>
          <a:xfrm>
            <a:off x="4572008" y="8858280"/>
            <a:ext cx="2285992" cy="285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50" dirty="0" smtClean="0"/>
              <a:t> Dražen (ili </a:t>
            </a:r>
            <a:r>
              <a:rPr lang="hr-HR" sz="1050" smtClean="0"/>
              <a:t>Danko) Lipovac, </a:t>
            </a:r>
            <a:r>
              <a:rPr lang="hr-HR" sz="1050" dirty="0" smtClean="0"/>
              <a:t>Antonio Vrbanus  i Luka Pavičić</a:t>
            </a:r>
            <a:endParaRPr lang="hr-HR" sz="1050" dirty="0"/>
          </a:p>
        </p:txBody>
      </p:sp>
      <p:sp>
        <p:nvSpPr>
          <p:cNvPr id="37" name="Rectangle 36"/>
          <p:cNvSpPr/>
          <p:nvPr/>
        </p:nvSpPr>
        <p:spPr>
          <a:xfrm>
            <a:off x="0" y="0"/>
            <a:ext cx="1357298" cy="285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50" dirty="0" smtClean="0"/>
              <a:t>Lucija Čujić u ulozi rokera.</a:t>
            </a:r>
            <a:endParaRPr lang="hr-HR" sz="1050" dirty="0"/>
          </a:p>
        </p:txBody>
      </p:sp>
      <p:sp>
        <p:nvSpPr>
          <p:cNvPr id="34" name="Oval 33"/>
          <p:cNvSpPr/>
          <p:nvPr/>
        </p:nvSpPr>
        <p:spPr>
          <a:xfrm>
            <a:off x="0" y="8786842"/>
            <a:ext cx="714356" cy="3571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smtClean="0"/>
              <a:t>24</a:t>
            </a:r>
            <a:endParaRPr lang="hr-H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4"/>
          <p:cNvGrpSpPr/>
          <p:nvPr/>
        </p:nvGrpSpPr>
        <p:grpSpPr>
          <a:xfrm>
            <a:off x="142852" y="0"/>
            <a:ext cx="6715148" cy="8978294"/>
            <a:chOff x="1954504" y="2000232"/>
            <a:chExt cx="4903496" cy="7014310"/>
          </a:xfrm>
        </p:grpSpPr>
        <p:sp>
          <p:nvSpPr>
            <p:cNvPr id="50" name="Oval 49"/>
            <p:cNvSpPr/>
            <p:nvPr/>
          </p:nvSpPr>
          <p:spPr>
            <a:xfrm rot="5400000">
              <a:off x="1992147" y="2651268"/>
              <a:ext cx="1000132" cy="698193"/>
            </a:xfrm>
            <a:prstGeom prst="ellipse">
              <a:avLst/>
            </a:prstGeom>
            <a:blipFill>
              <a:blip r:embed="rId2"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51" name="Oval 50"/>
            <p:cNvSpPr/>
            <p:nvPr/>
          </p:nvSpPr>
          <p:spPr>
            <a:xfrm rot="5400000">
              <a:off x="2857495" y="2643175"/>
              <a:ext cx="1071571" cy="785818"/>
            </a:xfrm>
            <a:prstGeom prst="ellipse">
              <a:avLst/>
            </a:prstGeom>
            <a:blipFill>
              <a:blip r:embed="rId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52" name="Oval 51"/>
            <p:cNvSpPr/>
            <p:nvPr/>
          </p:nvSpPr>
          <p:spPr>
            <a:xfrm rot="5400000">
              <a:off x="3786190" y="2643174"/>
              <a:ext cx="1071570" cy="785818"/>
            </a:xfrm>
            <a:prstGeom prst="ellipse">
              <a:avLst/>
            </a:prstGeom>
            <a:blipFill>
              <a:blip r:embed="rId4"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53" name="Oval 52"/>
            <p:cNvSpPr/>
            <p:nvPr/>
          </p:nvSpPr>
          <p:spPr>
            <a:xfrm rot="5400000">
              <a:off x="4785035" y="2645383"/>
              <a:ext cx="1071570" cy="785818"/>
            </a:xfrm>
            <a:prstGeom prst="ellipse">
              <a:avLst/>
            </a:prstGeom>
            <a:blipFill>
              <a:blip r:embed="rId5"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54" name="Oval 53"/>
            <p:cNvSpPr/>
            <p:nvPr/>
          </p:nvSpPr>
          <p:spPr>
            <a:xfrm rot="5400000">
              <a:off x="1863792" y="3929038"/>
              <a:ext cx="1071570" cy="785818"/>
            </a:xfrm>
            <a:prstGeom prst="ellipse">
              <a:avLst/>
            </a:prstGeom>
            <a:blipFill>
              <a:blip r:embed="rId6"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55" name="Oval 54"/>
            <p:cNvSpPr/>
            <p:nvPr/>
          </p:nvSpPr>
          <p:spPr>
            <a:xfrm rot="5400000">
              <a:off x="2907093" y="3929038"/>
              <a:ext cx="1071570" cy="785818"/>
            </a:xfrm>
            <a:prstGeom prst="ellipse">
              <a:avLst/>
            </a:prstGeom>
            <a:blipFill>
              <a:blip r:embed="rId7"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56" name="Oval 55"/>
            <p:cNvSpPr/>
            <p:nvPr/>
          </p:nvSpPr>
          <p:spPr>
            <a:xfrm rot="5400000">
              <a:off x="3877878" y="3949389"/>
              <a:ext cx="1004600" cy="678145"/>
            </a:xfrm>
            <a:prstGeom prst="ellipse">
              <a:avLst/>
            </a:prstGeom>
            <a:blipFill>
              <a:blip r:embed="rId8"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57" name="Oval 56"/>
            <p:cNvSpPr/>
            <p:nvPr/>
          </p:nvSpPr>
          <p:spPr>
            <a:xfrm rot="5400000">
              <a:off x="5929318" y="2645395"/>
              <a:ext cx="1071570" cy="785794"/>
            </a:xfrm>
            <a:prstGeom prst="ellipse">
              <a:avLst/>
            </a:prstGeom>
            <a:blipFill>
              <a:blip r:embed="rId9"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58" name="Oval 57"/>
            <p:cNvSpPr/>
            <p:nvPr/>
          </p:nvSpPr>
          <p:spPr>
            <a:xfrm rot="5400000">
              <a:off x="2176783" y="5324315"/>
              <a:ext cx="1000132" cy="714380"/>
            </a:xfrm>
            <a:prstGeom prst="ellipse">
              <a:avLst/>
            </a:prstGeom>
            <a:blipFill>
              <a:blip r:embed="rId10"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59" name="Oval 58"/>
            <p:cNvSpPr/>
            <p:nvPr/>
          </p:nvSpPr>
          <p:spPr>
            <a:xfrm rot="5400000">
              <a:off x="3307967" y="5288596"/>
              <a:ext cx="1000132" cy="785818"/>
            </a:xfrm>
            <a:prstGeom prst="ellipse">
              <a:avLst/>
            </a:prstGeom>
            <a:blipFill>
              <a:blip r:embed="rId11"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60" name="Oval 59"/>
            <p:cNvSpPr/>
            <p:nvPr/>
          </p:nvSpPr>
          <p:spPr>
            <a:xfrm rot="5400000">
              <a:off x="5776159" y="3873239"/>
              <a:ext cx="1071570" cy="785794"/>
            </a:xfrm>
            <a:prstGeom prst="ellipse">
              <a:avLst/>
            </a:prstGeom>
            <a:blipFill>
              <a:blip r:embed="rId12"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61" name="Oval 60"/>
            <p:cNvSpPr/>
            <p:nvPr/>
          </p:nvSpPr>
          <p:spPr>
            <a:xfrm rot="5400000">
              <a:off x="4837200" y="3873227"/>
              <a:ext cx="1071570" cy="785818"/>
            </a:xfrm>
            <a:prstGeom prst="ellipse">
              <a:avLst/>
            </a:prstGeom>
            <a:blipFill>
              <a:blip r:embed="rId1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p>
          </p:txBody>
        </p:sp>
        <p:sp>
          <p:nvSpPr>
            <p:cNvPr id="62" name="Oval 61"/>
            <p:cNvSpPr/>
            <p:nvPr/>
          </p:nvSpPr>
          <p:spPr>
            <a:xfrm rot="5400000">
              <a:off x="5463168" y="7835825"/>
              <a:ext cx="1071570" cy="785794"/>
            </a:xfrm>
            <a:prstGeom prst="ellipse">
              <a:avLst/>
            </a:prstGeom>
            <a:blipFill>
              <a:blip r:embed="rId14"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63" name="Oval 62"/>
            <p:cNvSpPr/>
            <p:nvPr/>
          </p:nvSpPr>
          <p:spPr>
            <a:xfrm rot="5400000">
              <a:off x="4431480" y="5256903"/>
              <a:ext cx="1018207" cy="755656"/>
            </a:xfrm>
            <a:prstGeom prst="ellipse">
              <a:avLst/>
            </a:prstGeom>
            <a:blipFill>
              <a:blip r:embed="rId15"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64" name="Oval 63"/>
            <p:cNvSpPr/>
            <p:nvPr/>
          </p:nvSpPr>
          <p:spPr>
            <a:xfrm rot="5400000">
              <a:off x="5601558" y="5286621"/>
              <a:ext cx="1000132" cy="678146"/>
            </a:xfrm>
            <a:prstGeom prst="ellipse">
              <a:avLst/>
            </a:prstGeom>
            <a:blipFill>
              <a:blip r:embed="rId16"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65" name="Oval 64"/>
            <p:cNvSpPr/>
            <p:nvPr/>
          </p:nvSpPr>
          <p:spPr>
            <a:xfrm rot="5400000">
              <a:off x="2047189" y="6469446"/>
              <a:ext cx="1071568" cy="839618"/>
            </a:xfrm>
            <a:prstGeom prst="ellipse">
              <a:avLst/>
            </a:prstGeom>
            <a:blipFill>
              <a:blip r:embed="rId17"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66" name="Oval 65"/>
            <p:cNvSpPr/>
            <p:nvPr/>
          </p:nvSpPr>
          <p:spPr>
            <a:xfrm rot="5400000">
              <a:off x="3206306" y="6509206"/>
              <a:ext cx="1113786" cy="811275"/>
            </a:xfrm>
            <a:prstGeom prst="ellipse">
              <a:avLst/>
            </a:prstGeom>
            <a:blipFill>
              <a:blip r:embed="rId18"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68" name="Oval 67"/>
            <p:cNvSpPr/>
            <p:nvPr/>
          </p:nvSpPr>
          <p:spPr>
            <a:xfrm rot="5400000">
              <a:off x="4364127" y="6499935"/>
              <a:ext cx="1045513" cy="752586"/>
            </a:xfrm>
            <a:prstGeom prst="ellipse">
              <a:avLst/>
            </a:prstGeom>
            <a:blipFill>
              <a:blip r:embed="rId19"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69" name="Oval 68"/>
            <p:cNvSpPr/>
            <p:nvPr/>
          </p:nvSpPr>
          <p:spPr>
            <a:xfrm rot="5400000">
              <a:off x="5607859" y="6536545"/>
              <a:ext cx="1071570" cy="714380"/>
            </a:xfrm>
            <a:prstGeom prst="ellipse">
              <a:avLst/>
            </a:prstGeom>
            <a:blipFill>
              <a:blip r:embed="rId20"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70" name="Oval 69"/>
            <p:cNvSpPr/>
            <p:nvPr/>
          </p:nvSpPr>
          <p:spPr>
            <a:xfrm rot="5400000">
              <a:off x="2080418" y="7719872"/>
              <a:ext cx="1000132" cy="834641"/>
            </a:xfrm>
            <a:prstGeom prst="ellipse">
              <a:avLst/>
            </a:prstGeom>
            <a:blipFill>
              <a:blip r:embed="rId21"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71" name="Oval 70"/>
            <p:cNvSpPr/>
            <p:nvPr/>
          </p:nvSpPr>
          <p:spPr>
            <a:xfrm>
              <a:off x="3258630" y="7692937"/>
              <a:ext cx="730311" cy="1000132"/>
            </a:xfrm>
            <a:prstGeom prst="ellipse">
              <a:avLst/>
            </a:prstGeom>
            <a:blipFill>
              <a:blip r:embed="rId22"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72" name="Oval 71"/>
            <p:cNvSpPr/>
            <p:nvPr/>
          </p:nvSpPr>
          <p:spPr>
            <a:xfrm>
              <a:off x="4301931" y="7692937"/>
              <a:ext cx="785818" cy="1071570"/>
            </a:xfrm>
            <a:prstGeom prst="ellipse">
              <a:avLst/>
            </a:prstGeom>
            <a:blipFill>
              <a:blip r:embed="rId2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73" name="Rectangle 72"/>
            <p:cNvSpPr/>
            <p:nvPr/>
          </p:nvSpPr>
          <p:spPr>
            <a:xfrm>
              <a:off x="2285992" y="2000232"/>
              <a:ext cx="4335758" cy="504947"/>
            </a:xfrm>
            <a:prstGeom prst="rect">
              <a:avLst/>
            </a:prstGeom>
            <a:noFill/>
          </p:spPr>
          <p:txBody>
            <a:bodyPr wrap="none" lIns="91440" tIns="45720" rIns="91440" bIns="45720">
              <a:spAutoFit/>
            </a:bodyPr>
            <a:lstStyle/>
            <a:p>
              <a:pPr algn="ctr"/>
              <a:r>
                <a:rPr lang="hr-HR" b="1" cap="none" spc="0" dirty="0" smtClean="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Ponosni smo na učenike koji su sudjelovali na županijskom</a:t>
              </a:r>
            </a:p>
            <a:p>
              <a:pPr algn="ctr"/>
              <a:r>
                <a:rPr lang="hr-HR" b="1" cap="none" spc="0" dirty="0" smtClean="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natjecanju iz različitih predmeta i postigli uspješne rezultate</a:t>
              </a:r>
              <a:endParaRPr lang="en-US" b="1" cap="none" spc="0" dirty="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74" name="Rectangle 73"/>
            <p:cNvSpPr/>
            <p:nvPr/>
          </p:nvSpPr>
          <p:spPr>
            <a:xfrm>
              <a:off x="2000240" y="3428992"/>
              <a:ext cx="1000132" cy="35719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dirty="0" smtClean="0">
                  <a:solidFill>
                    <a:schemeClr val="tx1"/>
                  </a:solidFill>
                  <a:latin typeface="Calibri" pitchFamily="34" charset="0"/>
                  <a:cs typeface="Times New Roman" pitchFamily="18" charset="0"/>
                </a:rPr>
                <a:t>Tin Butković, 4.a,likovna kultura</a:t>
              </a:r>
            </a:p>
            <a:p>
              <a:pPr algn="ctr"/>
              <a:r>
                <a:rPr lang="hr-HR" sz="1000" dirty="0" smtClean="0">
                  <a:solidFill>
                    <a:schemeClr val="tx1"/>
                  </a:solidFill>
                  <a:latin typeface="Calibri" pitchFamily="34" charset="0"/>
                  <a:cs typeface="Times New Roman" pitchFamily="18" charset="0"/>
                </a:rPr>
                <a:t>Mentor: R. Kozina</a:t>
              </a:r>
              <a:endParaRPr lang="hr-HR" sz="1000" dirty="0">
                <a:solidFill>
                  <a:schemeClr val="tx1"/>
                </a:solidFill>
                <a:latin typeface="Calibri" pitchFamily="34" charset="0"/>
                <a:cs typeface="Times New Roman" pitchFamily="18" charset="0"/>
              </a:endParaRPr>
            </a:p>
          </p:txBody>
        </p:sp>
        <p:sp>
          <p:nvSpPr>
            <p:cNvPr id="75" name="Rectangle 74"/>
            <p:cNvSpPr/>
            <p:nvPr/>
          </p:nvSpPr>
          <p:spPr>
            <a:xfrm>
              <a:off x="2928934" y="3428992"/>
              <a:ext cx="928694" cy="35719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dirty="0" smtClean="0">
                  <a:solidFill>
                    <a:schemeClr val="tx1"/>
                  </a:solidFill>
                </a:rPr>
                <a:t>Tin Sertić, 4.a,matematika</a:t>
              </a:r>
            </a:p>
            <a:p>
              <a:pPr algn="ctr"/>
              <a:r>
                <a:rPr lang="hr-HR" sz="1000" dirty="0" smtClean="0">
                  <a:solidFill>
                    <a:schemeClr val="tx1"/>
                  </a:solidFill>
                </a:rPr>
                <a:t>Mentor: R. Kozina</a:t>
              </a:r>
              <a:endParaRPr lang="hr-HR" sz="1000" dirty="0">
                <a:solidFill>
                  <a:schemeClr val="tx1"/>
                </a:solidFill>
              </a:endParaRPr>
            </a:p>
          </p:txBody>
        </p:sp>
        <p:sp>
          <p:nvSpPr>
            <p:cNvPr id="76" name="Rectangle 75"/>
            <p:cNvSpPr/>
            <p:nvPr/>
          </p:nvSpPr>
          <p:spPr>
            <a:xfrm>
              <a:off x="3857628" y="3428992"/>
              <a:ext cx="1071570" cy="35719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dirty="0" smtClean="0">
                  <a:solidFill>
                    <a:schemeClr val="bg1"/>
                  </a:solidFill>
                </a:rPr>
                <a:t>Anamaria Odribožić, 4.a,likovna kultura </a:t>
              </a:r>
            </a:p>
            <a:p>
              <a:pPr algn="ctr"/>
              <a:r>
                <a:rPr lang="hr-HR" sz="1000" dirty="0" smtClean="0">
                  <a:solidFill>
                    <a:schemeClr val="bg1"/>
                  </a:solidFill>
                </a:rPr>
                <a:t>Mentor: R. Kozina</a:t>
              </a:r>
              <a:endParaRPr lang="hr-HR" sz="1000" dirty="0">
                <a:solidFill>
                  <a:schemeClr val="bg1"/>
                </a:solidFill>
              </a:endParaRPr>
            </a:p>
          </p:txBody>
        </p:sp>
        <p:sp>
          <p:nvSpPr>
            <p:cNvPr id="77" name="Rectangle 76"/>
            <p:cNvSpPr/>
            <p:nvPr/>
          </p:nvSpPr>
          <p:spPr>
            <a:xfrm>
              <a:off x="4857760" y="3428992"/>
              <a:ext cx="1071570" cy="35719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dirty="0" smtClean="0">
                  <a:solidFill>
                    <a:schemeClr val="tx1"/>
                  </a:solidFill>
                </a:rPr>
                <a:t>Mia Vrbat, 7,b matematika, Mentor: Ana Brleković</a:t>
              </a:r>
              <a:endParaRPr lang="hr-HR" sz="1000" dirty="0">
                <a:solidFill>
                  <a:schemeClr val="tx1"/>
                </a:solidFill>
              </a:endParaRPr>
            </a:p>
          </p:txBody>
        </p:sp>
        <p:sp>
          <p:nvSpPr>
            <p:cNvPr id="78" name="Rectangle 77"/>
            <p:cNvSpPr/>
            <p:nvPr/>
          </p:nvSpPr>
          <p:spPr>
            <a:xfrm>
              <a:off x="5929330" y="3428992"/>
              <a:ext cx="928670" cy="357190"/>
            </a:xfrm>
            <a:prstGeom prst="rect">
              <a:avLst/>
            </a:prstGeom>
            <a:solidFill>
              <a:srgbClr val="DC2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dirty="0" smtClean="0">
                  <a:solidFill>
                    <a:schemeClr val="tx1"/>
                  </a:solidFill>
                </a:rPr>
                <a:t>Maja Vuković, 5.b, astronomija Mentor: V. Tadić</a:t>
              </a:r>
              <a:endParaRPr lang="hr-HR" sz="1000" dirty="0">
                <a:solidFill>
                  <a:schemeClr val="tx1"/>
                </a:solidFill>
              </a:endParaRPr>
            </a:p>
          </p:txBody>
        </p:sp>
        <p:sp>
          <p:nvSpPr>
            <p:cNvPr id="79" name="Rectangle 78"/>
            <p:cNvSpPr/>
            <p:nvPr/>
          </p:nvSpPr>
          <p:spPr>
            <a:xfrm>
              <a:off x="1954504" y="4567517"/>
              <a:ext cx="938971" cy="500066"/>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dirty="0" smtClean="0">
                  <a:solidFill>
                    <a:schemeClr val="tx1"/>
                  </a:solidFill>
                </a:rPr>
                <a:t>Ana Šević, 7.b, kemija i bilogija. Mentor: M. Lazić, I. Benović</a:t>
              </a:r>
              <a:endParaRPr lang="hr-HR" sz="1000" dirty="0">
                <a:solidFill>
                  <a:schemeClr val="tx1"/>
                </a:solidFill>
              </a:endParaRPr>
            </a:p>
          </p:txBody>
        </p:sp>
        <p:sp>
          <p:nvSpPr>
            <p:cNvPr id="80" name="Rectangle 79"/>
            <p:cNvSpPr/>
            <p:nvPr/>
          </p:nvSpPr>
          <p:spPr>
            <a:xfrm>
              <a:off x="2945640" y="4623328"/>
              <a:ext cx="928694" cy="42862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dirty="0" smtClean="0">
                  <a:solidFill>
                    <a:schemeClr val="tx1"/>
                  </a:solidFill>
                </a:rPr>
                <a:t>Ivana Tomić,7.b, astronomija, Mentor: V. Tadić</a:t>
              </a:r>
              <a:endParaRPr lang="hr-HR" sz="1000" dirty="0">
                <a:solidFill>
                  <a:schemeClr val="tx1"/>
                </a:solidFill>
              </a:endParaRPr>
            </a:p>
          </p:txBody>
        </p:sp>
        <p:sp>
          <p:nvSpPr>
            <p:cNvPr id="81" name="Rectangle 80"/>
            <p:cNvSpPr/>
            <p:nvPr/>
          </p:nvSpPr>
          <p:spPr>
            <a:xfrm>
              <a:off x="3929066" y="4643438"/>
              <a:ext cx="928694" cy="428628"/>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dirty="0" smtClean="0">
                  <a:solidFill>
                    <a:schemeClr val="tx1"/>
                  </a:solidFill>
                </a:rPr>
                <a:t>Petra Janušić, 7.b, astronomija, Mentor: V. Tadić</a:t>
              </a:r>
              <a:endParaRPr lang="hr-HR" sz="1000" dirty="0">
                <a:solidFill>
                  <a:schemeClr val="tx1"/>
                </a:solidFill>
              </a:endParaRPr>
            </a:p>
          </p:txBody>
        </p:sp>
        <p:sp>
          <p:nvSpPr>
            <p:cNvPr id="82" name="Rectangle 81"/>
            <p:cNvSpPr/>
            <p:nvPr/>
          </p:nvSpPr>
          <p:spPr>
            <a:xfrm>
              <a:off x="5786454" y="4643438"/>
              <a:ext cx="1071546" cy="57150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dirty="0" smtClean="0">
                  <a:solidFill>
                    <a:schemeClr val="tx1"/>
                  </a:solidFill>
                </a:rPr>
                <a:t>Valentina Runko, 6.b, lidrano 2010 novinarska skupina, Mentor: M. Tomazinić</a:t>
              </a:r>
              <a:endParaRPr lang="hr-HR" sz="1000" dirty="0">
                <a:solidFill>
                  <a:schemeClr val="tx1"/>
                </a:solidFill>
              </a:endParaRPr>
            </a:p>
          </p:txBody>
        </p:sp>
        <p:sp>
          <p:nvSpPr>
            <p:cNvPr id="83" name="Rectangle 82"/>
            <p:cNvSpPr/>
            <p:nvPr/>
          </p:nvSpPr>
          <p:spPr>
            <a:xfrm>
              <a:off x="2110999" y="8585914"/>
              <a:ext cx="821796" cy="41521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dirty="0" smtClean="0">
                  <a:solidFill>
                    <a:schemeClr val="tx1"/>
                  </a:solidFill>
                </a:rPr>
                <a:t>Ana Trajanov, 8.b, hrvatski jezik, Mentor: M. Tomazinić</a:t>
              </a:r>
              <a:endParaRPr lang="hr-HR" sz="1000" dirty="0">
                <a:solidFill>
                  <a:schemeClr val="tx1"/>
                </a:solidFill>
              </a:endParaRPr>
            </a:p>
          </p:txBody>
        </p:sp>
        <p:sp>
          <p:nvSpPr>
            <p:cNvPr id="84" name="Rectangle 83"/>
            <p:cNvSpPr/>
            <p:nvPr/>
          </p:nvSpPr>
          <p:spPr>
            <a:xfrm>
              <a:off x="2945640" y="8585914"/>
              <a:ext cx="1214446" cy="42859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dirty="0" smtClean="0">
                  <a:solidFill>
                    <a:schemeClr val="tx1"/>
                  </a:solidFill>
                </a:rPr>
                <a:t>Maja Smolčić, 8.b,  matematika i biologija, Mentor: D.  Medjed-Sertić i  I. Benović</a:t>
              </a:r>
              <a:endParaRPr lang="hr-HR" sz="1000" dirty="0">
                <a:solidFill>
                  <a:schemeClr val="tx1"/>
                </a:solidFill>
              </a:endParaRPr>
            </a:p>
          </p:txBody>
        </p:sp>
        <p:sp>
          <p:nvSpPr>
            <p:cNvPr id="85" name="Rectangle 84"/>
            <p:cNvSpPr/>
            <p:nvPr/>
          </p:nvSpPr>
          <p:spPr>
            <a:xfrm>
              <a:off x="4145435" y="8585914"/>
              <a:ext cx="1199796" cy="42859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dirty="0" smtClean="0">
                  <a:solidFill>
                    <a:schemeClr val="tx1"/>
                  </a:solidFill>
                </a:rPr>
                <a:t>Lucija Krčelić, 8.c, hrvatski jezik i engleski jezik, Mentor: M. Tomazinić i A. Velagić-Črnko </a:t>
              </a:r>
              <a:endParaRPr lang="hr-HR" sz="1000" dirty="0">
                <a:solidFill>
                  <a:schemeClr val="tx1"/>
                </a:solidFill>
              </a:endParaRPr>
            </a:p>
          </p:txBody>
        </p:sp>
        <p:sp>
          <p:nvSpPr>
            <p:cNvPr id="86" name="Rectangle 85"/>
            <p:cNvSpPr/>
            <p:nvPr/>
          </p:nvSpPr>
          <p:spPr>
            <a:xfrm>
              <a:off x="2215329" y="5962794"/>
              <a:ext cx="928694" cy="35719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dirty="0" smtClean="0">
                  <a:solidFill>
                    <a:schemeClr val="tx1"/>
                  </a:solidFill>
                </a:rPr>
                <a:t>Ivona Martinović, 5.b, astronomija, Mentor: V. Tadić</a:t>
              </a:r>
              <a:endParaRPr lang="hr-HR" sz="1000" dirty="0">
                <a:solidFill>
                  <a:schemeClr val="tx1"/>
                </a:solidFill>
              </a:endParaRPr>
            </a:p>
          </p:txBody>
        </p:sp>
        <p:sp>
          <p:nvSpPr>
            <p:cNvPr id="87" name="Rectangle 86"/>
            <p:cNvSpPr/>
            <p:nvPr/>
          </p:nvSpPr>
          <p:spPr>
            <a:xfrm>
              <a:off x="3206465" y="6018605"/>
              <a:ext cx="1147631" cy="35719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dirty="0" smtClean="0">
                  <a:solidFill>
                    <a:schemeClr val="tx1"/>
                  </a:solidFill>
                </a:rPr>
                <a:t>Ivan Sablić, 8.b, robotika. </a:t>
              </a:r>
              <a:r>
                <a:rPr lang="hr-HR" sz="1000" b="1" dirty="0" smtClean="0">
                  <a:solidFill>
                    <a:srgbClr val="FF0000"/>
                  </a:solidFill>
                </a:rPr>
                <a:t>Osvojeno prvo mjesto na Državnom natjecanju.</a:t>
              </a:r>
              <a:endParaRPr lang="hr-HR" sz="1000" b="1" dirty="0">
                <a:solidFill>
                  <a:srgbClr val="FF0000"/>
                </a:solidFill>
              </a:endParaRPr>
            </a:p>
          </p:txBody>
        </p:sp>
        <p:sp>
          <p:nvSpPr>
            <p:cNvPr id="88" name="Rectangle 87"/>
            <p:cNvSpPr/>
            <p:nvPr/>
          </p:nvSpPr>
          <p:spPr>
            <a:xfrm>
              <a:off x="4458426" y="5962794"/>
              <a:ext cx="928694" cy="35719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dirty="0" smtClean="0">
                  <a:solidFill>
                    <a:schemeClr val="tx1"/>
                  </a:solidFill>
                </a:rPr>
                <a:t>Lovro Sinjeri, 6.c, astronomija, Mentor: V. Tadić</a:t>
              </a:r>
              <a:endParaRPr lang="hr-HR" sz="1000" dirty="0">
                <a:solidFill>
                  <a:schemeClr val="tx1"/>
                </a:solidFill>
              </a:endParaRPr>
            </a:p>
          </p:txBody>
        </p:sp>
        <p:sp>
          <p:nvSpPr>
            <p:cNvPr id="89" name="Rectangle 88"/>
            <p:cNvSpPr/>
            <p:nvPr/>
          </p:nvSpPr>
          <p:spPr>
            <a:xfrm>
              <a:off x="5397396" y="8585914"/>
              <a:ext cx="1071570" cy="4286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dirty="0" smtClean="0">
                  <a:solidFill>
                    <a:schemeClr val="tx1"/>
                  </a:solidFill>
                </a:rPr>
                <a:t>Lucija Buinac, 6.b, tehnička  kultura, Mentor: I. Sokolović</a:t>
              </a:r>
              <a:endParaRPr lang="hr-HR" sz="1000" dirty="0">
                <a:solidFill>
                  <a:schemeClr val="tx1"/>
                </a:solidFill>
              </a:endParaRPr>
            </a:p>
          </p:txBody>
        </p:sp>
        <p:sp>
          <p:nvSpPr>
            <p:cNvPr id="90" name="Rectangle 89"/>
            <p:cNvSpPr/>
            <p:nvPr/>
          </p:nvSpPr>
          <p:spPr>
            <a:xfrm>
              <a:off x="2071678" y="7286644"/>
              <a:ext cx="1000132" cy="35719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dirty="0" smtClean="0">
                  <a:solidFill>
                    <a:schemeClr val="tx1"/>
                  </a:solidFill>
                </a:rPr>
                <a:t>Matija Halavanja, 6.c, matematika, Mentor: F. Čačić</a:t>
              </a:r>
              <a:endParaRPr lang="hr-HR" sz="1000" dirty="0">
                <a:solidFill>
                  <a:schemeClr val="tx1"/>
                </a:solidFill>
              </a:endParaRPr>
            </a:p>
          </p:txBody>
        </p:sp>
        <p:sp>
          <p:nvSpPr>
            <p:cNvPr id="91" name="Rectangle 90"/>
            <p:cNvSpPr/>
            <p:nvPr/>
          </p:nvSpPr>
          <p:spPr>
            <a:xfrm>
              <a:off x="3214686" y="7286644"/>
              <a:ext cx="1000132" cy="42862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dirty="0" smtClean="0">
                  <a:solidFill>
                    <a:schemeClr val="tx1"/>
                  </a:solidFill>
                </a:rPr>
                <a:t>Erna Hamzagić, 8.a, njemački jezik, Mentor: A. Kudelić</a:t>
              </a:r>
              <a:endParaRPr lang="hr-HR" sz="1000" dirty="0">
                <a:solidFill>
                  <a:schemeClr val="tx1"/>
                </a:solidFill>
              </a:endParaRPr>
            </a:p>
          </p:txBody>
        </p:sp>
        <p:sp>
          <p:nvSpPr>
            <p:cNvPr id="93" name="Rectangle 92"/>
            <p:cNvSpPr/>
            <p:nvPr/>
          </p:nvSpPr>
          <p:spPr>
            <a:xfrm>
              <a:off x="4357694" y="7286644"/>
              <a:ext cx="1071570" cy="41430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dirty="0" smtClean="0">
                  <a:solidFill>
                    <a:schemeClr val="tx1"/>
                  </a:solidFill>
                </a:rPr>
                <a:t>Alen Vlahinić, 8.c, njemački jezik, Mentor: A. Kudelić</a:t>
              </a:r>
              <a:endParaRPr lang="hr-HR" sz="1000" dirty="0">
                <a:solidFill>
                  <a:schemeClr val="tx1"/>
                </a:solidFill>
              </a:endParaRPr>
            </a:p>
          </p:txBody>
        </p:sp>
        <p:sp>
          <p:nvSpPr>
            <p:cNvPr id="94" name="Rectangle 93"/>
            <p:cNvSpPr/>
            <p:nvPr/>
          </p:nvSpPr>
          <p:spPr>
            <a:xfrm>
              <a:off x="5572140" y="7286644"/>
              <a:ext cx="1143008" cy="35719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dirty="0" smtClean="0">
                  <a:solidFill>
                    <a:schemeClr val="tx1"/>
                  </a:solidFill>
                </a:rPr>
                <a:t>Martin Krešić, 8.b, engleski jezik, Mentor: A. Velagić-Črnko </a:t>
              </a:r>
              <a:endParaRPr lang="hr-HR" sz="1000" dirty="0">
                <a:solidFill>
                  <a:schemeClr val="tx1"/>
                </a:solidFill>
              </a:endParaRPr>
            </a:p>
          </p:txBody>
        </p:sp>
        <p:sp>
          <p:nvSpPr>
            <p:cNvPr id="95" name="Rectangle 94"/>
            <p:cNvSpPr/>
            <p:nvPr/>
          </p:nvSpPr>
          <p:spPr>
            <a:xfrm>
              <a:off x="5553892" y="5962794"/>
              <a:ext cx="1000108" cy="428628"/>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dirty="0" smtClean="0">
                  <a:solidFill>
                    <a:schemeClr val="tx1"/>
                  </a:solidFill>
                </a:rPr>
                <a:t>Dominik Pezelj, 6.c, astronomija, Mentor: V. Tadić</a:t>
              </a:r>
              <a:endParaRPr lang="hr-HR" sz="1000" dirty="0">
                <a:solidFill>
                  <a:schemeClr val="tx1"/>
                </a:solidFill>
              </a:endParaRPr>
            </a:p>
          </p:txBody>
        </p:sp>
        <p:sp>
          <p:nvSpPr>
            <p:cNvPr id="96" name="Rectangle 95"/>
            <p:cNvSpPr/>
            <p:nvPr/>
          </p:nvSpPr>
          <p:spPr>
            <a:xfrm>
              <a:off x="4857760" y="4643438"/>
              <a:ext cx="928694" cy="50006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dirty="0" smtClean="0">
                  <a:solidFill>
                    <a:schemeClr val="tx1"/>
                  </a:solidFill>
                </a:rPr>
                <a:t>Borna Andres, 6.b, astronomija, Mentor: V. Tadić</a:t>
              </a:r>
              <a:endParaRPr lang="hr-HR" sz="1000" dirty="0">
                <a:solidFill>
                  <a:schemeClr val="tx1"/>
                </a:solidFill>
              </a:endParaRPr>
            </a:p>
          </p:txBody>
        </p:sp>
      </p:grpSp>
      <p:sp>
        <p:nvSpPr>
          <p:cNvPr id="97" name="Oval 96"/>
          <p:cNvSpPr/>
          <p:nvPr/>
        </p:nvSpPr>
        <p:spPr>
          <a:xfrm>
            <a:off x="6215082" y="8786842"/>
            <a:ext cx="642918" cy="3571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smtClean="0"/>
              <a:t>25</a:t>
            </a:r>
            <a:endParaRPr lang="hr-HR"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PB120013"/>
          <p:cNvPicPr>
            <a:picLocks noChangeAspect="1" noChangeArrowheads="1"/>
          </p:cNvPicPr>
          <p:nvPr/>
        </p:nvPicPr>
        <p:blipFill>
          <a:blip r:embed="rId2" cstate="print"/>
          <a:srcRect/>
          <a:stretch>
            <a:fillRect/>
          </a:stretch>
        </p:blipFill>
        <p:spPr bwMode="auto">
          <a:xfrm>
            <a:off x="2276475" y="0"/>
            <a:ext cx="2305050" cy="1730375"/>
          </a:xfrm>
          <a:prstGeom prst="rect">
            <a:avLst/>
          </a:prstGeom>
          <a:noFill/>
          <a:ln w="9525">
            <a:noFill/>
            <a:miter lim="800000"/>
            <a:headEnd/>
            <a:tailEnd/>
          </a:ln>
        </p:spPr>
      </p:pic>
      <p:pic>
        <p:nvPicPr>
          <p:cNvPr id="2051" name="Picture 6" descr="PB120019"/>
          <p:cNvPicPr>
            <a:picLocks noChangeAspect="1" noChangeArrowheads="1"/>
          </p:cNvPicPr>
          <p:nvPr/>
        </p:nvPicPr>
        <p:blipFill>
          <a:blip r:embed="rId3" cstate="print"/>
          <a:srcRect/>
          <a:stretch>
            <a:fillRect/>
          </a:stretch>
        </p:blipFill>
        <p:spPr bwMode="auto">
          <a:xfrm>
            <a:off x="0" y="0"/>
            <a:ext cx="2305050" cy="1730375"/>
          </a:xfrm>
          <a:prstGeom prst="rect">
            <a:avLst/>
          </a:prstGeom>
          <a:noFill/>
          <a:ln w="9525">
            <a:noFill/>
            <a:miter lim="800000"/>
            <a:headEnd/>
            <a:tailEnd/>
          </a:ln>
        </p:spPr>
      </p:pic>
      <p:pic>
        <p:nvPicPr>
          <p:cNvPr id="2052" name="Picture 7" descr="PB120009"/>
          <p:cNvPicPr>
            <a:picLocks noChangeAspect="1" noChangeArrowheads="1"/>
          </p:cNvPicPr>
          <p:nvPr/>
        </p:nvPicPr>
        <p:blipFill>
          <a:blip r:embed="rId4" cstate="print"/>
          <a:srcRect/>
          <a:stretch>
            <a:fillRect/>
          </a:stretch>
        </p:blipFill>
        <p:spPr bwMode="auto">
          <a:xfrm>
            <a:off x="4581525" y="0"/>
            <a:ext cx="2276475" cy="1708150"/>
          </a:xfrm>
          <a:prstGeom prst="rect">
            <a:avLst/>
          </a:prstGeom>
          <a:noFill/>
          <a:ln w="9525">
            <a:noFill/>
            <a:miter lim="800000"/>
            <a:headEnd/>
            <a:tailEnd/>
          </a:ln>
        </p:spPr>
      </p:pic>
      <p:pic>
        <p:nvPicPr>
          <p:cNvPr id="2053" name="Picture 10" descr="P3160074"/>
          <p:cNvPicPr>
            <a:picLocks noChangeAspect="1" noChangeArrowheads="1"/>
          </p:cNvPicPr>
          <p:nvPr/>
        </p:nvPicPr>
        <p:blipFill>
          <a:blip r:embed="rId5" cstate="print"/>
          <a:srcRect l="17906" r="6081"/>
          <a:stretch>
            <a:fillRect/>
          </a:stretch>
        </p:blipFill>
        <p:spPr bwMode="auto">
          <a:xfrm>
            <a:off x="3429000" y="2357438"/>
            <a:ext cx="1714500" cy="1763712"/>
          </a:xfrm>
          <a:prstGeom prst="rect">
            <a:avLst/>
          </a:prstGeom>
          <a:noFill/>
          <a:ln w="9525">
            <a:noFill/>
            <a:miter lim="800000"/>
            <a:headEnd/>
            <a:tailEnd/>
          </a:ln>
        </p:spPr>
      </p:pic>
      <p:pic>
        <p:nvPicPr>
          <p:cNvPr id="2054" name="Picture 17" descr="P2160263"/>
          <p:cNvPicPr>
            <a:picLocks noChangeAspect="1" noChangeArrowheads="1"/>
          </p:cNvPicPr>
          <p:nvPr/>
        </p:nvPicPr>
        <p:blipFill>
          <a:blip r:embed="rId6" cstate="print"/>
          <a:srcRect t="10600" b="1942"/>
          <a:stretch>
            <a:fillRect/>
          </a:stretch>
        </p:blipFill>
        <p:spPr bwMode="auto">
          <a:xfrm>
            <a:off x="0" y="4786313"/>
            <a:ext cx="2038350" cy="2357437"/>
          </a:xfrm>
          <a:prstGeom prst="rect">
            <a:avLst/>
          </a:prstGeom>
          <a:noFill/>
          <a:ln w="9525">
            <a:noFill/>
            <a:miter lim="800000"/>
            <a:headEnd/>
            <a:tailEnd/>
          </a:ln>
        </p:spPr>
      </p:pic>
      <p:pic>
        <p:nvPicPr>
          <p:cNvPr id="2055" name="Picture 19" descr="PA270127"/>
          <p:cNvPicPr>
            <a:picLocks noChangeAspect="1" noChangeArrowheads="1"/>
          </p:cNvPicPr>
          <p:nvPr/>
        </p:nvPicPr>
        <p:blipFill>
          <a:blip r:embed="rId7" cstate="print"/>
          <a:srcRect/>
          <a:stretch>
            <a:fillRect/>
          </a:stretch>
        </p:blipFill>
        <p:spPr bwMode="auto">
          <a:xfrm>
            <a:off x="2000250" y="4714875"/>
            <a:ext cx="2752725" cy="2066925"/>
          </a:xfrm>
          <a:prstGeom prst="rect">
            <a:avLst/>
          </a:prstGeom>
          <a:noFill/>
          <a:ln w="9525">
            <a:noFill/>
            <a:miter lim="800000"/>
            <a:headEnd/>
            <a:tailEnd/>
          </a:ln>
        </p:spPr>
      </p:pic>
      <p:pic>
        <p:nvPicPr>
          <p:cNvPr id="2056" name="Picture 20" descr="PA270137"/>
          <p:cNvPicPr>
            <a:picLocks noChangeAspect="1" noChangeArrowheads="1"/>
          </p:cNvPicPr>
          <p:nvPr/>
        </p:nvPicPr>
        <p:blipFill>
          <a:blip r:embed="rId8" cstate="print"/>
          <a:srcRect/>
          <a:stretch>
            <a:fillRect/>
          </a:stretch>
        </p:blipFill>
        <p:spPr bwMode="auto">
          <a:xfrm>
            <a:off x="4324350" y="4643438"/>
            <a:ext cx="2533650" cy="1905000"/>
          </a:xfrm>
          <a:prstGeom prst="rect">
            <a:avLst/>
          </a:prstGeom>
          <a:noFill/>
          <a:ln w="9525">
            <a:noFill/>
            <a:miter lim="800000"/>
            <a:headEnd/>
            <a:tailEnd/>
          </a:ln>
        </p:spPr>
      </p:pic>
      <p:sp>
        <p:nvSpPr>
          <p:cNvPr id="16" name="Rectangle 15"/>
          <p:cNvSpPr/>
          <p:nvPr/>
        </p:nvSpPr>
        <p:spPr>
          <a:xfrm>
            <a:off x="0" y="1714500"/>
            <a:ext cx="6858000" cy="6429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sr-Latn-CS" sz="1100" b="1" dirty="0">
                <a:solidFill>
                  <a:schemeClr val="accent4"/>
                </a:solidFill>
              </a:rPr>
              <a:t>PROJEKT: </a:t>
            </a:r>
            <a:r>
              <a:rPr lang="sr-Latn-CS" sz="1100" dirty="0">
                <a:solidFill>
                  <a:schemeClr val="accent4"/>
                </a:solidFill>
              </a:rPr>
              <a:t>Građanski odgoj, voditeljica projekta Svjetlana Morić. U 8.a održana je radionica Glad u svijetu pod  temom socijalna pravednost. Učenici su na zanimljiv način doživjeli kako je novac</a:t>
            </a:r>
          </a:p>
          <a:p>
            <a:pPr algn="just">
              <a:defRPr/>
            </a:pPr>
            <a:r>
              <a:rPr lang="sr-Latn-CS" sz="1100" dirty="0">
                <a:solidFill>
                  <a:schemeClr val="accent4"/>
                </a:solidFill>
              </a:rPr>
              <a:t>neravnopravno raspoređen u svijetu. Dok jedni uživaju u prekomjernom luksuzu, drugi umiru od gladi.</a:t>
            </a:r>
            <a:endParaRPr lang="hr-HR" sz="1100" dirty="0">
              <a:solidFill>
                <a:schemeClr val="accent4"/>
              </a:solidFill>
            </a:endParaRPr>
          </a:p>
        </p:txBody>
      </p:sp>
      <p:pic>
        <p:nvPicPr>
          <p:cNvPr id="2058" name="Picture 14" descr="F:\4\P3160073.JPG"/>
          <p:cNvPicPr>
            <a:picLocks noChangeAspect="1" noChangeArrowheads="1"/>
          </p:cNvPicPr>
          <p:nvPr/>
        </p:nvPicPr>
        <p:blipFill>
          <a:blip r:embed="rId9" cstate="print"/>
          <a:srcRect l="20001" r="8569" b="20000"/>
          <a:stretch>
            <a:fillRect/>
          </a:stretch>
        </p:blipFill>
        <p:spPr bwMode="auto">
          <a:xfrm>
            <a:off x="5137150" y="2357438"/>
            <a:ext cx="1720850" cy="1714500"/>
          </a:xfrm>
          <a:prstGeom prst="rect">
            <a:avLst/>
          </a:prstGeom>
          <a:noFill/>
          <a:ln w="9525">
            <a:noFill/>
            <a:miter lim="800000"/>
            <a:headEnd/>
            <a:tailEnd/>
          </a:ln>
        </p:spPr>
      </p:pic>
      <p:pic>
        <p:nvPicPr>
          <p:cNvPr id="2059" name="Picture 9" descr="P3160072"/>
          <p:cNvPicPr>
            <a:picLocks noChangeAspect="1" noChangeArrowheads="1"/>
          </p:cNvPicPr>
          <p:nvPr/>
        </p:nvPicPr>
        <p:blipFill>
          <a:blip r:embed="rId10" cstate="print"/>
          <a:srcRect l="9303"/>
          <a:stretch>
            <a:fillRect/>
          </a:stretch>
        </p:blipFill>
        <p:spPr bwMode="auto">
          <a:xfrm>
            <a:off x="1428750" y="2357438"/>
            <a:ext cx="2089150" cy="1727200"/>
          </a:xfrm>
          <a:prstGeom prst="rect">
            <a:avLst/>
          </a:prstGeom>
          <a:noFill/>
          <a:ln w="9525">
            <a:noFill/>
            <a:miter lim="800000"/>
            <a:headEnd/>
            <a:tailEnd/>
          </a:ln>
        </p:spPr>
      </p:pic>
      <p:pic>
        <p:nvPicPr>
          <p:cNvPr id="2060" name="Picture 11" descr="P3160071"/>
          <p:cNvPicPr>
            <a:picLocks noChangeAspect="1" noChangeArrowheads="1"/>
          </p:cNvPicPr>
          <p:nvPr/>
        </p:nvPicPr>
        <p:blipFill>
          <a:blip r:embed="rId11" cstate="print"/>
          <a:srcRect l="12161" r="17908"/>
          <a:stretch>
            <a:fillRect/>
          </a:stretch>
        </p:blipFill>
        <p:spPr bwMode="auto">
          <a:xfrm>
            <a:off x="0" y="2357438"/>
            <a:ext cx="1571625" cy="1762125"/>
          </a:xfrm>
          <a:prstGeom prst="rect">
            <a:avLst/>
          </a:prstGeom>
          <a:noFill/>
          <a:ln w="9525">
            <a:noFill/>
            <a:miter lim="800000"/>
            <a:headEnd/>
            <a:tailEnd/>
          </a:ln>
        </p:spPr>
      </p:pic>
      <p:sp>
        <p:nvSpPr>
          <p:cNvPr id="20" name="Rectangle 19"/>
          <p:cNvSpPr/>
          <p:nvPr/>
        </p:nvSpPr>
        <p:spPr>
          <a:xfrm>
            <a:off x="0" y="3786188"/>
            <a:ext cx="6858000" cy="42862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sz="1100" b="1" dirty="0">
                <a:solidFill>
                  <a:schemeClr val="accent4"/>
                </a:solidFill>
              </a:rPr>
              <a:t>PROJEKT:</a:t>
            </a:r>
            <a:r>
              <a:rPr lang="hr-HR" sz="1100" dirty="0">
                <a:solidFill>
                  <a:schemeClr val="accent4"/>
                </a:solidFill>
              </a:rPr>
              <a:t> </a:t>
            </a:r>
            <a:r>
              <a:rPr lang="hr-HR" sz="1100" b="1" dirty="0">
                <a:solidFill>
                  <a:schemeClr val="accent4"/>
                </a:solidFill>
              </a:rPr>
              <a:t>Putujemo domovinom,a ona mi priča. Učenici 4.a putujući domovinom obišli su sve Nacionalne parkove, parkove prirode i ostale prirodne znamenitosti.  </a:t>
            </a:r>
          </a:p>
        </p:txBody>
      </p:sp>
      <p:sp>
        <p:nvSpPr>
          <p:cNvPr id="21" name="Rectangle 20"/>
          <p:cNvSpPr/>
          <p:nvPr/>
        </p:nvSpPr>
        <p:spPr>
          <a:xfrm>
            <a:off x="0" y="4214813"/>
            <a:ext cx="1571625" cy="785812"/>
          </a:xfrm>
          <a:prstGeom prst="rect">
            <a:avLst/>
          </a:prstGeom>
          <a:solidFill>
            <a:srgbClr val="CC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sz="1200" dirty="0">
                <a:solidFill>
                  <a:schemeClr val="accent4"/>
                </a:solidFill>
              </a:rPr>
              <a:t>Tim: Paula, Ivan M., Karla, Ena i Filip putuju helikopterom od Siska do Zadra.</a:t>
            </a:r>
          </a:p>
        </p:txBody>
      </p:sp>
      <p:sp>
        <p:nvSpPr>
          <p:cNvPr id="22" name="Rectangle 21"/>
          <p:cNvSpPr/>
          <p:nvPr/>
        </p:nvSpPr>
        <p:spPr>
          <a:xfrm>
            <a:off x="1571625" y="4214813"/>
            <a:ext cx="1928813" cy="785812"/>
          </a:xfrm>
          <a:prstGeom prst="rect">
            <a:avLst/>
          </a:prstGeom>
          <a:solidFill>
            <a:srgbClr val="CC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sz="1100" dirty="0">
                <a:solidFill>
                  <a:schemeClr val="accent4"/>
                </a:solidFill>
              </a:rPr>
              <a:t>Tim: Karlo, Nina, Sanela, Viktorija i Anel putuju autobusom od Siska do Osijeka.</a:t>
            </a:r>
          </a:p>
        </p:txBody>
      </p:sp>
      <p:sp>
        <p:nvSpPr>
          <p:cNvPr id="23" name="Rectangle 22"/>
          <p:cNvSpPr/>
          <p:nvPr/>
        </p:nvSpPr>
        <p:spPr>
          <a:xfrm>
            <a:off x="3500438" y="4214813"/>
            <a:ext cx="1714500" cy="785812"/>
          </a:xfrm>
          <a:prstGeom prst="rect">
            <a:avLst/>
          </a:prstGeom>
          <a:solidFill>
            <a:srgbClr val="CC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sz="1200" dirty="0">
                <a:solidFill>
                  <a:schemeClr val="accent4"/>
                </a:solidFill>
              </a:rPr>
              <a:t>Tim: Luka, Igor, Roko, Anamaria i Margareta putuju autobusom od Siska do Umaga.</a:t>
            </a:r>
          </a:p>
        </p:txBody>
      </p:sp>
      <p:sp>
        <p:nvSpPr>
          <p:cNvPr id="24" name="Rectangle 23"/>
          <p:cNvSpPr/>
          <p:nvPr/>
        </p:nvSpPr>
        <p:spPr>
          <a:xfrm>
            <a:off x="5214938" y="4214813"/>
            <a:ext cx="1643062" cy="857250"/>
          </a:xfrm>
          <a:prstGeom prst="rect">
            <a:avLst/>
          </a:prstGeom>
          <a:solidFill>
            <a:srgbClr val="CC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sz="1100" dirty="0">
                <a:solidFill>
                  <a:schemeClr val="accent4"/>
                </a:solidFill>
              </a:rPr>
              <a:t>Tim: Denis, Ivan G., Tarik, Filip  i Tin B. putuju avionom od Siska do Varaždina.</a:t>
            </a:r>
          </a:p>
        </p:txBody>
      </p:sp>
      <p:sp>
        <p:nvSpPr>
          <p:cNvPr id="27" name="Rectangle 26"/>
          <p:cNvSpPr/>
          <p:nvPr/>
        </p:nvSpPr>
        <p:spPr>
          <a:xfrm>
            <a:off x="-214338" y="-214346"/>
            <a:ext cx="3643337" cy="769441"/>
          </a:xfrm>
          <a:prstGeom prst="rect">
            <a:avLst/>
          </a:prstGeom>
          <a:noFill/>
        </p:spPr>
        <p:txBody>
          <a:bodyPr>
            <a:spAutoFit/>
          </a:bodyPr>
          <a:lstStyle/>
          <a:p>
            <a:pPr algn="ctr">
              <a:defRPr/>
            </a:pPr>
            <a:r>
              <a:rPr lang="hr-HR" sz="4400" b="1" dirty="0">
                <a:ln w="1905"/>
                <a:solidFill>
                  <a:srgbClr val="FFC000"/>
                </a:solidFill>
                <a:effectLst>
                  <a:innerShdw blurRad="69850" dist="43180" dir="5400000">
                    <a:srgbClr val="000000">
                      <a:alpha val="65000"/>
                    </a:srgbClr>
                  </a:innerShdw>
                </a:effectLst>
                <a:latin typeface="Berlin Sans FB Demi" pitchFamily="34" charset="0"/>
              </a:rPr>
              <a:t>Projekti</a:t>
            </a:r>
            <a:endParaRPr lang="en-US" sz="4400" b="1" dirty="0">
              <a:ln w="1905"/>
              <a:solidFill>
                <a:srgbClr val="FFC000"/>
              </a:solidFill>
              <a:effectLst>
                <a:innerShdw blurRad="69850" dist="43180" dir="5400000">
                  <a:srgbClr val="000000">
                    <a:alpha val="65000"/>
                  </a:srgbClr>
                </a:innerShdw>
              </a:effectLst>
              <a:latin typeface="Berlin Sans FB Demi" pitchFamily="34" charset="0"/>
            </a:endParaRPr>
          </a:p>
        </p:txBody>
      </p:sp>
      <p:pic>
        <p:nvPicPr>
          <p:cNvPr id="2067" name="Picture 21" descr="Picture 083"/>
          <p:cNvPicPr>
            <a:picLocks noChangeAspect="1" noChangeArrowheads="1"/>
          </p:cNvPicPr>
          <p:nvPr/>
        </p:nvPicPr>
        <p:blipFill>
          <a:blip r:embed="rId12" cstate="print"/>
          <a:srcRect l="14937"/>
          <a:stretch>
            <a:fillRect/>
          </a:stretch>
        </p:blipFill>
        <p:spPr bwMode="auto">
          <a:xfrm>
            <a:off x="0" y="7072313"/>
            <a:ext cx="1627188" cy="1428750"/>
          </a:xfrm>
          <a:prstGeom prst="rect">
            <a:avLst/>
          </a:prstGeom>
          <a:noFill/>
          <a:ln w="9525">
            <a:noFill/>
            <a:miter lim="800000"/>
            <a:headEnd/>
            <a:tailEnd/>
          </a:ln>
        </p:spPr>
      </p:pic>
      <p:pic>
        <p:nvPicPr>
          <p:cNvPr id="2068" name="Picture 22" descr="Picture 085"/>
          <p:cNvPicPr>
            <a:picLocks noChangeAspect="1" noChangeArrowheads="1"/>
          </p:cNvPicPr>
          <p:nvPr/>
        </p:nvPicPr>
        <p:blipFill>
          <a:blip r:embed="rId13" cstate="print"/>
          <a:srcRect/>
          <a:stretch>
            <a:fillRect/>
          </a:stretch>
        </p:blipFill>
        <p:spPr bwMode="auto">
          <a:xfrm>
            <a:off x="1571625" y="7072313"/>
            <a:ext cx="1857375" cy="1398587"/>
          </a:xfrm>
          <a:prstGeom prst="rect">
            <a:avLst/>
          </a:prstGeom>
          <a:noFill/>
          <a:ln w="9525">
            <a:noFill/>
            <a:miter lim="800000"/>
            <a:headEnd/>
            <a:tailEnd/>
          </a:ln>
        </p:spPr>
      </p:pic>
      <p:pic>
        <p:nvPicPr>
          <p:cNvPr id="2069" name="Picture 23" descr="Picture 065"/>
          <p:cNvPicPr>
            <a:picLocks noChangeAspect="1" noChangeArrowheads="1"/>
          </p:cNvPicPr>
          <p:nvPr/>
        </p:nvPicPr>
        <p:blipFill>
          <a:blip r:embed="rId14" cstate="print"/>
          <a:srcRect r="17628" b="17537"/>
          <a:stretch>
            <a:fillRect/>
          </a:stretch>
        </p:blipFill>
        <p:spPr bwMode="auto">
          <a:xfrm>
            <a:off x="3357563" y="7072313"/>
            <a:ext cx="1785937" cy="1343025"/>
          </a:xfrm>
          <a:prstGeom prst="rect">
            <a:avLst/>
          </a:prstGeom>
          <a:noFill/>
          <a:ln w="9525">
            <a:noFill/>
            <a:miter lim="800000"/>
            <a:headEnd/>
            <a:tailEnd/>
          </a:ln>
        </p:spPr>
      </p:pic>
      <p:pic>
        <p:nvPicPr>
          <p:cNvPr id="2070" name="Picture 24" descr="Picture 042"/>
          <p:cNvPicPr>
            <a:picLocks noChangeAspect="1" noChangeArrowheads="1"/>
          </p:cNvPicPr>
          <p:nvPr/>
        </p:nvPicPr>
        <p:blipFill>
          <a:blip r:embed="rId15" cstate="print"/>
          <a:srcRect r="22697"/>
          <a:stretch>
            <a:fillRect/>
          </a:stretch>
        </p:blipFill>
        <p:spPr bwMode="auto">
          <a:xfrm>
            <a:off x="5154613" y="7143750"/>
            <a:ext cx="1703387" cy="1643063"/>
          </a:xfrm>
          <a:prstGeom prst="rect">
            <a:avLst/>
          </a:prstGeom>
          <a:noFill/>
          <a:ln w="9525">
            <a:noFill/>
            <a:miter lim="800000"/>
            <a:headEnd/>
            <a:tailEnd/>
          </a:ln>
        </p:spPr>
      </p:pic>
      <p:sp>
        <p:nvSpPr>
          <p:cNvPr id="28" name="Rectangle 27"/>
          <p:cNvSpPr/>
          <p:nvPr/>
        </p:nvSpPr>
        <p:spPr>
          <a:xfrm>
            <a:off x="0" y="8358188"/>
            <a:ext cx="3643313" cy="78581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endParaRPr lang="hr-HR" sz="1000" b="1" dirty="0">
              <a:solidFill>
                <a:schemeClr val="tx1"/>
              </a:solidFill>
            </a:endParaRPr>
          </a:p>
          <a:p>
            <a:pPr algn="just">
              <a:defRPr/>
            </a:pPr>
            <a:endParaRPr lang="hr-HR" sz="1000" b="1" dirty="0">
              <a:solidFill>
                <a:schemeClr val="tx1"/>
              </a:solidFill>
            </a:endParaRPr>
          </a:p>
          <a:p>
            <a:pPr algn="just">
              <a:defRPr/>
            </a:pPr>
            <a:endParaRPr lang="hr-HR" sz="1000" b="1" dirty="0">
              <a:solidFill>
                <a:schemeClr val="tx1"/>
              </a:solidFill>
            </a:endParaRPr>
          </a:p>
          <a:p>
            <a:pPr algn="just">
              <a:defRPr/>
            </a:pPr>
            <a:r>
              <a:rPr lang="hr-HR" sz="1000" b="1" dirty="0">
                <a:solidFill>
                  <a:schemeClr val="tx1"/>
                </a:solidFill>
              </a:rPr>
              <a:t>Astronomski projekt: Sunčeve pjege</a:t>
            </a:r>
          </a:p>
          <a:p>
            <a:pPr algn="just">
              <a:defRPr/>
            </a:pPr>
            <a:r>
              <a:rPr lang="hr-HR" sz="1000" dirty="0">
                <a:solidFill>
                  <a:schemeClr val="tx1"/>
                </a:solidFill>
              </a:rPr>
              <a:t>Svrha projekta je promatrati sunčeve pjege metodom projekcije sunčeva diska na papir, crtanje pjega, razvrstavanje prema tzv. Zurich-škoj klasifikaciji, određivanje Wolfova broja. Ivana Tomić i Petra Janušić, 7.b</a:t>
            </a:r>
          </a:p>
          <a:p>
            <a:pPr algn="ctr">
              <a:defRPr/>
            </a:pPr>
            <a:endParaRPr lang="hr-HR" sz="1050" dirty="0">
              <a:solidFill>
                <a:schemeClr val="tx1"/>
              </a:solidFill>
            </a:endParaRPr>
          </a:p>
          <a:p>
            <a:pPr algn="ctr">
              <a:defRPr/>
            </a:pPr>
            <a:endParaRPr lang="hr-HR" dirty="0"/>
          </a:p>
        </p:txBody>
      </p:sp>
      <p:sp>
        <p:nvSpPr>
          <p:cNvPr id="29" name="Rectangle 16"/>
          <p:cNvSpPr>
            <a:spLocks noChangeArrowheads="1"/>
          </p:cNvSpPr>
          <p:nvPr/>
        </p:nvSpPr>
        <p:spPr bwMode="auto">
          <a:xfrm>
            <a:off x="0" y="6500813"/>
            <a:ext cx="3071813" cy="642937"/>
          </a:xfrm>
          <a:prstGeom prst="rect">
            <a:avLst/>
          </a:prstGeom>
          <a:solidFill>
            <a:schemeClr val="accent1">
              <a:lumMod val="90000"/>
            </a:schemeClr>
          </a:solidFill>
          <a:ln w="9525">
            <a:solidFill>
              <a:schemeClr val="tx1"/>
            </a:solidFill>
            <a:miter lim="800000"/>
            <a:headEnd/>
            <a:tailEnd/>
          </a:ln>
        </p:spPr>
        <p:txBody>
          <a:bodyPr wrap="none" anchor="ctr"/>
          <a:lstStyle/>
          <a:p>
            <a:pPr>
              <a:defRPr/>
            </a:pPr>
            <a:endParaRPr lang="hr-HR" sz="1000" u="sng" dirty="0"/>
          </a:p>
          <a:p>
            <a:pPr>
              <a:defRPr/>
            </a:pPr>
            <a:r>
              <a:rPr lang="hr-HR" sz="1000" b="1" u="sng" dirty="0"/>
              <a:t>Projekt</a:t>
            </a:r>
            <a:r>
              <a:rPr lang="hr-HR" sz="1000" dirty="0"/>
              <a:t>: Potrošnja električne energije i vode u</a:t>
            </a:r>
          </a:p>
          <a:p>
            <a:pPr>
              <a:defRPr/>
            </a:pPr>
            <a:r>
              <a:rPr lang="hr-HR" sz="1000" dirty="0"/>
              <a:t> OŠ Viktorovac</a:t>
            </a:r>
          </a:p>
          <a:p>
            <a:pPr>
              <a:defRPr/>
            </a:pPr>
            <a:r>
              <a:rPr lang="hr-HR" sz="1000" dirty="0"/>
              <a:t>Ovo je megaprojekt i traje 2 godine u kojem se </a:t>
            </a:r>
          </a:p>
          <a:p>
            <a:pPr>
              <a:defRPr/>
            </a:pPr>
            <a:r>
              <a:rPr lang="hr-HR" sz="1000" dirty="0"/>
              <a:t>kontrolira potrošnja struje i vode.</a:t>
            </a:r>
          </a:p>
          <a:p>
            <a:pPr>
              <a:defRPr/>
            </a:pPr>
            <a:endParaRPr lang="sr-Latn-CS" sz="1100" dirty="0"/>
          </a:p>
        </p:txBody>
      </p:sp>
      <p:sp>
        <p:nvSpPr>
          <p:cNvPr id="30" name="Rectangle 29"/>
          <p:cNvSpPr/>
          <p:nvPr/>
        </p:nvSpPr>
        <p:spPr>
          <a:xfrm>
            <a:off x="3643313" y="8143875"/>
            <a:ext cx="3214687" cy="100012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endParaRPr lang="hr-HR" sz="1000" b="1" dirty="0">
              <a:solidFill>
                <a:schemeClr val="tx1"/>
              </a:solidFill>
            </a:endParaRPr>
          </a:p>
          <a:p>
            <a:pPr algn="just">
              <a:defRPr/>
            </a:pPr>
            <a:endParaRPr lang="hr-HR" sz="1000" b="1" dirty="0">
              <a:solidFill>
                <a:schemeClr val="tx1"/>
              </a:solidFill>
            </a:endParaRPr>
          </a:p>
          <a:p>
            <a:pPr algn="just">
              <a:defRPr/>
            </a:pPr>
            <a:r>
              <a:rPr lang="hr-HR" sz="1000" b="1" dirty="0">
                <a:solidFill>
                  <a:schemeClr val="tx1"/>
                </a:solidFill>
              </a:rPr>
              <a:t>Astronomski projekt; Određivanje mjesnog meridijana i mjesnog podneva</a:t>
            </a:r>
          </a:p>
          <a:p>
            <a:pPr algn="just">
              <a:defRPr/>
            </a:pPr>
            <a:r>
              <a:rPr lang="hr-HR" sz="1000" dirty="0">
                <a:solidFill>
                  <a:schemeClr val="tx1"/>
                </a:solidFill>
              </a:rPr>
              <a:t>Svrha projekta je odrediti mjesni meridijan (geografsku širinu i dužinu mjesta) mjerenjem visine Sunca prije i poslijepodne. Ivona Martinović,Maja Vuković, 5,b, </a:t>
            </a:r>
            <a:r>
              <a:rPr lang="hr-HR" sz="1000">
                <a:solidFill>
                  <a:schemeClr val="tx1"/>
                </a:solidFill>
              </a:rPr>
              <a:t>Borna </a:t>
            </a:r>
            <a:r>
              <a:rPr lang="hr-HR" sz="1000">
                <a:solidFill>
                  <a:schemeClr val="tx1"/>
                </a:solidFill>
              </a:rPr>
              <a:t>Andres,6.b, </a:t>
            </a:r>
            <a:r>
              <a:rPr lang="hr-HR" sz="1000" dirty="0">
                <a:solidFill>
                  <a:schemeClr val="tx1"/>
                </a:solidFill>
              </a:rPr>
              <a:t>Dominik Pezelj</a:t>
            </a:r>
            <a:r>
              <a:rPr lang="hr-HR" sz="1000">
                <a:solidFill>
                  <a:schemeClr val="tx1"/>
                </a:solidFill>
              </a:rPr>
              <a:t>, </a:t>
            </a:r>
            <a:r>
              <a:rPr lang="hr-HR" sz="1000">
                <a:solidFill>
                  <a:schemeClr val="tx1"/>
                </a:solidFill>
              </a:rPr>
              <a:t>6.c</a:t>
            </a:r>
            <a:endParaRPr lang="hr-HR" sz="1000" dirty="0">
              <a:solidFill>
                <a:schemeClr val="tx1"/>
              </a:solidFill>
            </a:endParaRPr>
          </a:p>
          <a:p>
            <a:pPr algn="just">
              <a:defRPr/>
            </a:pPr>
            <a:endParaRPr lang="hr-HR" sz="1000" b="1" dirty="0">
              <a:solidFill>
                <a:schemeClr val="tx1"/>
              </a:solidFill>
            </a:endParaRPr>
          </a:p>
          <a:p>
            <a:pPr algn="ctr">
              <a:defRPr/>
            </a:pPr>
            <a:endParaRPr lang="hr-HR" dirty="0"/>
          </a:p>
        </p:txBody>
      </p:sp>
      <p:sp>
        <p:nvSpPr>
          <p:cNvPr id="31" name="Rectangle 30"/>
          <p:cNvSpPr/>
          <p:nvPr/>
        </p:nvSpPr>
        <p:spPr>
          <a:xfrm>
            <a:off x="3143250" y="6357938"/>
            <a:ext cx="3714750" cy="78581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hr-HR" sz="1100" b="1" u="sng" dirty="0">
              <a:solidFill>
                <a:schemeClr val="tx1"/>
              </a:solidFill>
            </a:endParaRPr>
          </a:p>
          <a:p>
            <a:pPr>
              <a:defRPr/>
            </a:pPr>
            <a:r>
              <a:rPr lang="hr-HR" sz="1000" b="1" u="sng" dirty="0">
                <a:solidFill>
                  <a:schemeClr val="tx1"/>
                </a:solidFill>
              </a:rPr>
              <a:t>Projekt: </a:t>
            </a:r>
            <a:r>
              <a:rPr lang="hr-HR" sz="1000" dirty="0">
                <a:solidFill>
                  <a:schemeClr val="tx1"/>
                </a:solidFill>
              </a:rPr>
              <a:t>‘’Mali botanički vrt’’</a:t>
            </a:r>
          </a:p>
          <a:p>
            <a:pPr>
              <a:defRPr/>
            </a:pPr>
            <a:r>
              <a:rPr lang="hr-HR" sz="1000" dirty="0">
                <a:solidFill>
                  <a:schemeClr val="tx1"/>
                </a:solidFill>
              </a:rPr>
              <a:t>Traje već jednu godinu i planira se uređivati još dvije školske godine. Zasadit ćemo ga biljkama koje nisu karakteristične samo za naše podneblje , već i </a:t>
            </a:r>
            <a:r>
              <a:rPr lang="hr-HR" sz="1000" dirty="0">
                <a:solidFill>
                  <a:schemeClr val="tx1"/>
                </a:solidFill>
              </a:rPr>
              <a:t> svim ostalim biljkama koje </a:t>
            </a:r>
            <a:r>
              <a:rPr lang="hr-HR" sz="1000" dirty="0">
                <a:solidFill>
                  <a:schemeClr val="tx1"/>
                </a:solidFill>
              </a:rPr>
              <a:t>ćemo učiti tijekom osmogodišnjeg školovanja.</a:t>
            </a:r>
          </a:p>
          <a:p>
            <a:pPr>
              <a:defRPr/>
            </a:pPr>
            <a:endParaRPr lang="hr-HR" sz="1100" dirty="0">
              <a:solidFill>
                <a:schemeClr val="tx1"/>
              </a:solidFill>
            </a:endParaRPr>
          </a:p>
        </p:txBody>
      </p:sp>
      <p:sp>
        <p:nvSpPr>
          <p:cNvPr id="32" name="Rectangle 31"/>
          <p:cNvSpPr/>
          <p:nvPr/>
        </p:nvSpPr>
        <p:spPr>
          <a:xfrm>
            <a:off x="2643182" y="7143768"/>
            <a:ext cx="1358064" cy="553998"/>
          </a:xfrm>
          <a:prstGeom prst="rect">
            <a:avLst/>
          </a:prstGeom>
          <a:noFill/>
        </p:spPr>
        <p:txBody>
          <a:bodyPr wrap="none">
            <a:spAutoFit/>
          </a:bodyPr>
          <a:lstStyle/>
          <a:p>
            <a:pPr algn="ctr">
              <a:defRPr/>
            </a:pPr>
            <a:r>
              <a:rPr lang="hr-HR" sz="1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Stranicu </a:t>
            </a:r>
          </a:p>
          <a:p>
            <a:pPr algn="ctr">
              <a:defRPr/>
            </a:pPr>
            <a:r>
              <a:rPr lang="hr-HR" sz="1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Napravila: </a:t>
            </a:r>
          </a:p>
          <a:p>
            <a:pPr algn="ctr">
              <a:defRPr/>
            </a:pPr>
            <a:r>
              <a:rPr lang="hr-HR" sz="1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lea kapelec, 8.c</a:t>
            </a:r>
            <a:endParaRPr lang="en-US" sz="1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3" name="Oval 32"/>
          <p:cNvSpPr/>
          <p:nvPr/>
        </p:nvSpPr>
        <p:spPr>
          <a:xfrm>
            <a:off x="3000375" y="7786688"/>
            <a:ext cx="642938" cy="64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dirty="0">
                <a:solidFill>
                  <a:schemeClr val="tx1"/>
                </a:solidFill>
              </a:rPr>
              <a:t>26</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857224"/>
            <a:ext cx="2285992" cy="36433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hr-HR" dirty="0" smtClean="0"/>
          </a:p>
          <a:p>
            <a:endParaRPr lang="hr-HR" dirty="0"/>
          </a:p>
          <a:p>
            <a:r>
              <a:rPr lang="hr-HR" sz="1000" smtClean="0">
                <a:solidFill>
                  <a:schemeClr val="tx1"/>
                </a:solidFill>
              </a:rPr>
              <a:t>U </a:t>
            </a:r>
            <a:r>
              <a:rPr lang="hr-HR" sz="1000" dirty="0">
                <a:solidFill>
                  <a:schemeClr val="tx1"/>
                </a:solidFill>
              </a:rPr>
              <a:t>petak 30. listopada išli smo s našom učiteljicom </a:t>
            </a:r>
            <a:r>
              <a:rPr lang="hr-HR" sz="1000" dirty="0" smtClean="0">
                <a:solidFill>
                  <a:schemeClr val="tx1"/>
                </a:solidFill>
              </a:rPr>
              <a:t> Radojkom Kozina </a:t>
            </a:r>
            <a:r>
              <a:rPr lang="hr-HR" sz="1000" dirty="0">
                <a:solidFill>
                  <a:schemeClr val="tx1"/>
                </a:solidFill>
              </a:rPr>
              <a:t>na izlet  u Zagreb. Najprije smo posjetili kazalište Trešnja  gdje smo pogledali prekrasnu predstavu Alisa u zemlji čudesa. Predstava je bila smiješna, razigrana i vesela. Glumci su nas oduševili svojom glumom. </a:t>
            </a:r>
          </a:p>
          <a:p>
            <a:r>
              <a:rPr lang="hr-HR" sz="1000" dirty="0" smtClean="0">
                <a:solidFill>
                  <a:schemeClr val="tx1"/>
                </a:solidFill>
              </a:rPr>
              <a:t>Poslije </a:t>
            </a:r>
            <a:r>
              <a:rPr lang="hr-HR" sz="1000" dirty="0">
                <a:solidFill>
                  <a:schemeClr val="tx1"/>
                </a:solidFill>
              </a:rPr>
              <a:t>predstave smo otišli na Jarun. Jezero, sportski tereni i igrališta su nas oduševili. Naravno, svoje oduševljenje smo pokazali razigravši se na igralištu. Nevoljko smo krenuli dalje u Tehnički muzej. Čim smo ga vidjeli zaboravili smo Jarun. Vodič nam je pričao o povijesti vatrogastva, automobilizma, aviona  i ostalih prijevoznih sredstava.  </a:t>
            </a:r>
            <a:endParaRPr lang="hr-HR" sz="1000" dirty="0" smtClean="0">
              <a:solidFill>
                <a:schemeClr val="tx1"/>
              </a:solidFill>
            </a:endParaRPr>
          </a:p>
        </p:txBody>
      </p:sp>
      <p:sp>
        <p:nvSpPr>
          <p:cNvPr id="5" name="Rectangle 4"/>
          <p:cNvSpPr/>
          <p:nvPr/>
        </p:nvSpPr>
        <p:spPr>
          <a:xfrm>
            <a:off x="2285992" y="857224"/>
            <a:ext cx="1857388" cy="36433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hr-HR" sz="1000" dirty="0" smtClean="0">
              <a:solidFill>
                <a:schemeClr val="tx1"/>
              </a:solidFill>
            </a:endParaRPr>
          </a:p>
          <a:p>
            <a:r>
              <a:rPr lang="hr-HR" sz="1000" dirty="0" smtClean="0">
                <a:solidFill>
                  <a:schemeClr val="tx1"/>
                </a:solidFill>
              </a:rPr>
              <a:t>A tek kada smo ušli u rudnik. To je bilo ono pravo. U njemu je bilo puno crnog ugljena, lutke obučene u radnike, tračnice po kojima klize vagoni za ugljen, ogromni teški telefon  i sve crno i pod zemljom. Pitam se kako su ljudi tu radili , a čak se nisu mogli ni ispraviti?  </a:t>
            </a:r>
          </a:p>
          <a:p>
            <a:r>
              <a:rPr lang="hr-HR" sz="1000" dirty="0" smtClean="0">
                <a:solidFill>
                  <a:schemeClr val="tx1"/>
                </a:solidFill>
              </a:rPr>
              <a:t>U sklopu muzeja nalazi se Planetarij koji nas je najviše  oduševio. Doživjeli smo zalazak Sunca i svitanje. Koliko zvijezda! Čak smo saznali za Velika i Mala kola, Velikog i Malog medvjeda i još puno njih . Ponovili smo i orijentaciju pomoću Sunca.  Na povratku kući navratili smo i na Bundek. Tu smo se potpuno predali igri. Umorni, zadovoljni, sretni i puni dojmova vratili smo se kući u nadi da ćemo opet uskoro ići na sličan izlet. </a:t>
            </a:r>
          </a:p>
          <a:p>
            <a:pPr algn="r"/>
            <a:r>
              <a:rPr lang="hr-HR" sz="1000" b="1" dirty="0" smtClean="0">
                <a:solidFill>
                  <a:schemeClr val="tx1"/>
                </a:solidFill>
              </a:rPr>
              <a:t>Roko Marinović, 4.a</a:t>
            </a:r>
          </a:p>
          <a:p>
            <a:pPr algn="ctr"/>
            <a:endParaRPr lang="hr-HR" sz="1000" dirty="0"/>
          </a:p>
        </p:txBody>
      </p:sp>
      <p:sp>
        <p:nvSpPr>
          <p:cNvPr id="6" name="Rectangle 5"/>
          <p:cNvSpPr/>
          <p:nvPr/>
        </p:nvSpPr>
        <p:spPr>
          <a:xfrm>
            <a:off x="2071678" y="-142908"/>
            <a:ext cx="5357850" cy="769441"/>
          </a:xfrm>
          <a:prstGeom prst="rect">
            <a:avLst/>
          </a:prstGeom>
          <a:noFill/>
          <a:ln>
            <a:noFill/>
          </a:ln>
        </p:spPr>
        <p:txBody>
          <a:bodyPr wrap="square" lIns="91440" tIns="45720" rIns="91440" bIns="45720">
            <a:spAutoFit/>
          </a:bodyPr>
          <a:lstStyle/>
          <a:p>
            <a:pPr algn="ctr"/>
            <a:r>
              <a:rPr lang="hr-HR" sz="4400" b="1" cap="none" spc="0" dirty="0" smtClean="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Bauhaus 93" pitchFamily="82" charset="0"/>
              </a:rPr>
              <a:t>Vrtuljkove vijesti</a:t>
            </a:r>
            <a:endParaRPr lang="en-US" sz="4400" b="1" cap="none" spc="0" dirty="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Bauhaus 93" pitchFamily="82" charset="0"/>
            </a:endParaRPr>
          </a:p>
        </p:txBody>
      </p:sp>
      <p:sp>
        <p:nvSpPr>
          <p:cNvPr id="7" name="Rectangle 6"/>
          <p:cNvSpPr/>
          <p:nvPr/>
        </p:nvSpPr>
        <p:spPr>
          <a:xfrm>
            <a:off x="-142900" y="857224"/>
            <a:ext cx="2571768" cy="830997"/>
          </a:xfrm>
          <a:prstGeom prst="rect">
            <a:avLst/>
          </a:prstGeom>
          <a:noFill/>
        </p:spPr>
        <p:txBody>
          <a:bodyPr wrap="square" lIns="91440" tIns="45720" rIns="91440" bIns="45720">
            <a:spAutoFit/>
          </a:bodyPr>
          <a:lstStyle/>
          <a:p>
            <a:pPr algn="ctr"/>
            <a:r>
              <a:rPr lang="hr-HR" sz="2400" b="1"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 Bili smo u Zagrebu</a:t>
            </a:r>
            <a:endParaRPr lang="en-US" sz="24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pic>
        <p:nvPicPr>
          <p:cNvPr id="9" name="Picture 8" descr="IMG_0619.JPG"/>
          <p:cNvPicPr>
            <a:picLocks noChangeAspect="1"/>
          </p:cNvPicPr>
          <p:nvPr/>
        </p:nvPicPr>
        <p:blipFill>
          <a:blip r:embed="rId3" cstate="print"/>
          <a:srcRect l="9091" t="21886" r="13131" b="12121"/>
          <a:stretch>
            <a:fillRect/>
          </a:stretch>
        </p:blipFill>
        <p:spPr>
          <a:xfrm>
            <a:off x="4143380" y="928662"/>
            <a:ext cx="2714620" cy="1727486"/>
          </a:xfrm>
          <a:prstGeom prst="rect">
            <a:avLst/>
          </a:prstGeom>
        </p:spPr>
      </p:pic>
      <p:pic>
        <p:nvPicPr>
          <p:cNvPr id="10" name="Picture 9" descr="IMG_0639.JPG"/>
          <p:cNvPicPr>
            <a:picLocks noChangeAspect="1"/>
          </p:cNvPicPr>
          <p:nvPr/>
        </p:nvPicPr>
        <p:blipFill>
          <a:blip r:embed="rId4" cstate="print"/>
          <a:srcRect r="6780" b="11299"/>
          <a:stretch>
            <a:fillRect/>
          </a:stretch>
        </p:blipFill>
        <p:spPr>
          <a:xfrm>
            <a:off x="4214818" y="2643174"/>
            <a:ext cx="2502590" cy="1785950"/>
          </a:xfrm>
          <a:prstGeom prst="rect">
            <a:avLst/>
          </a:prstGeom>
        </p:spPr>
      </p:pic>
      <p:sp>
        <p:nvSpPr>
          <p:cNvPr id="11" name="Rectangle 10"/>
          <p:cNvSpPr/>
          <p:nvPr/>
        </p:nvSpPr>
        <p:spPr>
          <a:xfrm>
            <a:off x="4214818" y="2500298"/>
            <a:ext cx="2500330" cy="3571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50" dirty="0" smtClean="0"/>
              <a:t>4. a i b u Tehničkom muzeju u Zagrebu.</a:t>
            </a:r>
            <a:endParaRPr lang="hr-HR" sz="1050" dirty="0"/>
          </a:p>
        </p:txBody>
      </p:sp>
      <p:pic>
        <p:nvPicPr>
          <p:cNvPr id="12" name="Picture 11" descr="PA050069.JPG"/>
          <p:cNvPicPr>
            <a:picLocks noChangeAspect="1"/>
          </p:cNvPicPr>
          <p:nvPr/>
        </p:nvPicPr>
        <p:blipFill>
          <a:blip r:embed="rId5" cstate="print"/>
          <a:srcRect l="38710" t="25807" r="29032"/>
          <a:stretch>
            <a:fillRect/>
          </a:stretch>
        </p:blipFill>
        <p:spPr>
          <a:xfrm>
            <a:off x="0" y="4500562"/>
            <a:ext cx="1428760" cy="2464610"/>
          </a:xfrm>
          <a:prstGeom prst="rect">
            <a:avLst/>
          </a:prstGeom>
        </p:spPr>
      </p:pic>
      <p:pic>
        <p:nvPicPr>
          <p:cNvPr id="13" name="Picture 12" descr="PA050058.JPG"/>
          <p:cNvPicPr>
            <a:picLocks noChangeAspect="1"/>
          </p:cNvPicPr>
          <p:nvPr/>
        </p:nvPicPr>
        <p:blipFill>
          <a:blip r:embed="rId6" cstate="print"/>
          <a:srcRect t="30198"/>
          <a:stretch>
            <a:fillRect/>
          </a:stretch>
        </p:blipFill>
        <p:spPr>
          <a:xfrm>
            <a:off x="1357298" y="4500562"/>
            <a:ext cx="2865620" cy="1500198"/>
          </a:xfrm>
          <a:prstGeom prst="rect">
            <a:avLst/>
          </a:prstGeom>
        </p:spPr>
      </p:pic>
      <p:pic>
        <p:nvPicPr>
          <p:cNvPr id="14" name="Picture 13" descr="PA050060.JPG"/>
          <p:cNvPicPr>
            <a:picLocks noChangeAspect="1"/>
          </p:cNvPicPr>
          <p:nvPr/>
        </p:nvPicPr>
        <p:blipFill>
          <a:blip r:embed="rId7" cstate="print"/>
          <a:srcRect l="2504" t="30051"/>
          <a:stretch>
            <a:fillRect/>
          </a:stretch>
        </p:blipFill>
        <p:spPr>
          <a:xfrm>
            <a:off x="4020734" y="4500562"/>
            <a:ext cx="2787990" cy="1500198"/>
          </a:xfrm>
          <a:prstGeom prst="rect">
            <a:avLst/>
          </a:prstGeom>
        </p:spPr>
      </p:pic>
      <p:sp>
        <p:nvSpPr>
          <p:cNvPr id="15" name="Rectangle 14"/>
          <p:cNvSpPr/>
          <p:nvPr/>
        </p:nvSpPr>
        <p:spPr>
          <a:xfrm>
            <a:off x="1428736" y="5929322"/>
            <a:ext cx="4214842" cy="35719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50" b="1" dirty="0" smtClean="0">
                <a:solidFill>
                  <a:schemeClr val="tx1"/>
                </a:solidFill>
              </a:rPr>
              <a:t>Proslava Dana učitelja u hotelu Panonija u Sisku. </a:t>
            </a:r>
            <a:endParaRPr lang="hr-HR" sz="1050" b="1" dirty="0">
              <a:solidFill>
                <a:schemeClr val="tx1"/>
              </a:solidFill>
            </a:endParaRPr>
          </a:p>
        </p:txBody>
      </p:sp>
      <p:pic>
        <p:nvPicPr>
          <p:cNvPr id="17" name="Picture 16" descr="PC210145.JPG"/>
          <p:cNvPicPr>
            <a:picLocks noChangeAspect="1"/>
          </p:cNvPicPr>
          <p:nvPr/>
        </p:nvPicPr>
        <p:blipFill>
          <a:blip r:embed="rId8" cstate="print"/>
          <a:stretch>
            <a:fillRect/>
          </a:stretch>
        </p:blipFill>
        <p:spPr>
          <a:xfrm>
            <a:off x="2143116" y="6357950"/>
            <a:ext cx="2666995" cy="2000246"/>
          </a:xfrm>
          <a:prstGeom prst="rect">
            <a:avLst/>
          </a:prstGeom>
        </p:spPr>
      </p:pic>
      <p:pic>
        <p:nvPicPr>
          <p:cNvPr id="18" name="Picture 17" descr="PC210005.JPG"/>
          <p:cNvPicPr>
            <a:picLocks noChangeAspect="1"/>
          </p:cNvPicPr>
          <p:nvPr/>
        </p:nvPicPr>
        <p:blipFill>
          <a:blip r:embed="rId9" cstate="print"/>
          <a:stretch>
            <a:fillRect/>
          </a:stretch>
        </p:blipFill>
        <p:spPr>
          <a:xfrm>
            <a:off x="3786190" y="6500826"/>
            <a:ext cx="2786058" cy="2214560"/>
          </a:xfrm>
          <a:prstGeom prst="rect">
            <a:avLst/>
          </a:prstGeom>
        </p:spPr>
      </p:pic>
      <p:pic>
        <p:nvPicPr>
          <p:cNvPr id="16" name="Picture 15" descr="PC210148.JPG"/>
          <p:cNvPicPr>
            <a:picLocks noChangeAspect="1"/>
          </p:cNvPicPr>
          <p:nvPr/>
        </p:nvPicPr>
        <p:blipFill>
          <a:blip r:embed="rId10" cstate="print"/>
          <a:stretch>
            <a:fillRect/>
          </a:stretch>
        </p:blipFill>
        <p:spPr>
          <a:xfrm>
            <a:off x="142852" y="7286644"/>
            <a:ext cx="2190765" cy="1643074"/>
          </a:xfrm>
          <a:prstGeom prst="rect">
            <a:avLst/>
          </a:prstGeom>
        </p:spPr>
      </p:pic>
      <p:sp>
        <p:nvSpPr>
          <p:cNvPr id="20" name="Rectangle 19"/>
          <p:cNvSpPr/>
          <p:nvPr/>
        </p:nvSpPr>
        <p:spPr>
          <a:xfrm>
            <a:off x="2214554" y="8286776"/>
            <a:ext cx="2428892" cy="50003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50" b="1" dirty="0" smtClean="0">
                <a:solidFill>
                  <a:schemeClr val="tx1"/>
                </a:solidFill>
              </a:rPr>
              <a:t>Božićnu svečanost i domjenak za roditelje pripremili su učenici 4.a i b odjela.</a:t>
            </a:r>
            <a:endParaRPr lang="hr-HR" sz="1050" b="1" dirty="0">
              <a:solidFill>
                <a:schemeClr val="tx1"/>
              </a:solidFill>
            </a:endParaRPr>
          </a:p>
        </p:txBody>
      </p:sp>
      <p:sp>
        <p:nvSpPr>
          <p:cNvPr id="19" name="Oval 18"/>
          <p:cNvSpPr/>
          <p:nvPr/>
        </p:nvSpPr>
        <p:spPr>
          <a:xfrm>
            <a:off x="5929330" y="8501090"/>
            <a:ext cx="714380" cy="6429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mtClean="0"/>
              <a:t>27</a:t>
            </a:r>
            <a:endParaRPr lang="hr-HR"/>
          </a:p>
        </p:txBody>
      </p:sp>
      <p:sp>
        <p:nvSpPr>
          <p:cNvPr id="21" name="Rectangle 20"/>
          <p:cNvSpPr/>
          <p:nvPr/>
        </p:nvSpPr>
        <p:spPr>
          <a:xfrm>
            <a:off x="0" y="6572264"/>
            <a:ext cx="1500174" cy="64294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50" b="1" dirty="0" smtClean="0">
                <a:solidFill>
                  <a:schemeClr val="tx1"/>
                </a:solidFill>
              </a:rPr>
              <a:t>Mirna Butković, 8.a, članica plesnog kluba “Top Step” nastupila je u programu za učitelje.</a:t>
            </a:r>
            <a:endParaRPr lang="hr-HR" sz="1050" b="1" dirty="0">
              <a:solidFill>
                <a:schemeClr val="tx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C280080.JPG"/>
          <p:cNvPicPr>
            <a:picLocks noChangeAspect="1"/>
          </p:cNvPicPr>
          <p:nvPr/>
        </p:nvPicPr>
        <p:blipFill>
          <a:blip r:embed="rId2" cstate="print"/>
          <a:srcRect l="7758" r="12069" b="13794"/>
          <a:stretch>
            <a:fillRect/>
          </a:stretch>
        </p:blipFill>
        <p:spPr>
          <a:xfrm>
            <a:off x="2214554" y="928662"/>
            <a:ext cx="2214578" cy="1785918"/>
          </a:xfrm>
          <a:prstGeom prst="rect">
            <a:avLst/>
          </a:prstGeom>
        </p:spPr>
      </p:pic>
      <p:pic>
        <p:nvPicPr>
          <p:cNvPr id="5" name="Picture 4" descr="PC280091.JPG"/>
          <p:cNvPicPr>
            <a:picLocks noChangeAspect="1"/>
          </p:cNvPicPr>
          <p:nvPr/>
        </p:nvPicPr>
        <p:blipFill>
          <a:blip r:embed="rId3" cstate="print"/>
          <a:srcRect l="23276" b="31035"/>
          <a:stretch>
            <a:fillRect/>
          </a:stretch>
        </p:blipFill>
        <p:spPr>
          <a:xfrm>
            <a:off x="4420794" y="1071538"/>
            <a:ext cx="2437206" cy="1643042"/>
          </a:xfrm>
          <a:prstGeom prst="rect">
            <a:avLst/>
          </a:prstGeom>
        </p:spPr>
      </p:pic>
      <p:grpSp>
        <p:nvGrpSpPr>
          <p:cNvPr id="2" name="Group 25"/>
          <p:cNvGrpSpPr/>
          <p:nvPr/>
        </p:nvGrpSpPr>
        <p:grpSpPr>
          <a:xfrm>
            <a:off x="4500546" y="2714611"/>
            <a:ext cx="2357454" cy="1438698"/>
            <a:chOff x="5143512" y="2857488"/>
            <a:chExt cx="1928826" cy="1296045"/>
          </a:xfrm>
        </p:grpSpPr>
        <p:pic>
          <p:nvPicPr>
            <p:cNvPr id="1026" name="Picture 2" descr="DSC01870"/>
            <p:cNvPicPr>
              <a:picLocks noChangeAspect="1" noChangeArrowheads="1"/>
            </p:cNvPicPr>
            <p:nvPr/>
          </p:nvPicPr>
          <p:blipFill>
            <a:blip r:embed="rId4" cstate="print"/>
            <a:srcRect/>
            <a:stretch>
              <a:fillRect/>
            </a:stretch>
          </p:blipFill>
          <p:spPr bwMode="auto">
            <a:xfrm>
              <a:off x="5143512" y="2857488"/>
              <a:ext cx="1928826" cy="1287092"/>
            </a:xfrm>
            <a:prstGeom prst="rect">
              <a:avLst/>
            </a:prstGeom>
            <a:noFill/>
            <a:ln w="9525">
              <a:noFill/>
              <a:miter lim="800000"/>
              <a:headEnd/>
              <a:tailEnd/>
            </a:ln>
          </p:spPr>
        </p:pic>
        <p:sp>
          <p:nvSpPr>
            <p:cNvPr id="7" name="Rectangle 6"/>
            <p:cNvSpPr/>
            <p:nvPr/>
          </p:nvSpPr>
          <p:spPr>
            <a:xfrm>
              <a:off x="5318879" y="3887163"/>
              <a:ext cx="1461233" cy="2663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dirty="0" smtClean="0">
                  <a:solidFill>
                    <a:schemeClr val="tx1"/>
                  </a:solidFill>
                </a:rPr>
                <a:t>Marijana i Petra Balanč članice zbora.</a:t>
              </a:r>
              <a:endParaRPr lang="hr-HR" sz="1000" dirty="0">
                <a:solidFill>
                  <a:schemeClr val="tx1"/>
                </a:solidFill>
              </a:endParaRPr>
            </a:p>
          </p:txBody>
        </p:sp>
      </p:grpSp>
      <p:pic>
        <p:nvPicPr>
          <p:cNvPr id="1027" name="Picture 3" descr="DSC01878"/>
          <p:cNvPicPr>
            <a:picLocks noChangeAspect="1" noChangeArrowheads="1"/>
          </p:cNvPicPr>
          <p:nvPr/>
        </p:nvPicPr>
        <p:blipFill>
          <a:blip r:embed="rId5" cstate="print"/>
          <a:srcRect/>
          <a:stretch>
            <a:fillRect/>
          </a:stretch>
        </p:blipFill>
        <p:spPr bwMode="auto">
          <a:xfrm>
            <a:off x="0" y="7522629"/>
            <a:ext cx="2429192" cy="1621371"/>
          </a:xfrm>
          <a:prstGeom prst="rect">
            <a:avLst/>
          </a:prstGeom>
          <a:noFill/>
          <a:ln w="9525">
            <a:noFill/>
            <a:miter lim="800000"/>
            <a:headEnd/>
            <a:tailEnd/>
          </a:ln>
        </p:spPr>
      </p:pic>
      <p:sp>
        <p:nvSpPr>
          <p:cNvPr id="9" name="Rectangle 8"/>
          <p:cNvSpPr/>
          <p:nvPr/>
        </p:nvSpPr>
        <p:spPr>
          <a:xfrm>
            <a:off x="714356" y="8858280"/>
            <a:ext cx="1357322" cy="285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900" dirty="0" smtClean="0">
                <a:solidFill>
                  <a:schemeClr val="tx1"/>
                </a:solidFill>
              </a:rPr>
              <a:t>Dora Vujčić, baletna skupina.</a:t>
            </a:r>
            <a:endParaRPr lang="hr-HR" sz="900" dirty="0">
              <a:solidFill>
                <a:schemeClr val="tx1"/>
              </a:solidFill>
            </a:endParaRPr>
          </a:p>
        </p:txBody>
      </p:sp>
      <p:grpSp>
        <p:nvGrpSpPr>
          <p:cNvPr id="3" name="Group 27"/>
          <p:cNvGrpSpPr/>
          <p:nvPr/>
        </p:nvGrpSpPr>
        <p:grpSpPr>
          <a:xfrm>
            <a:off x="2143116" y="2714612"/>
            <a:ext cx="2428892" cy="1500199"/>
            <a:chOff x="4214818" y="714348"/>
            <a:chExt cx="2034251" cy="1363817"/>
          </a:xfrm>
        </p:grpSpPr>
        <p:pic>
          <p:nvPicPr>
            <p:cNvPr id="1029" name="Picture 5" descr="DSC01891"/>
            <p:cNvPicPr>
              <a:picLocks noChangeAspect="1" noChangeArrowheads="1"/>
            </p:cNvPicPr>
            <p:nvPr/>
          </p:nvPicPr>
          <p:blipFill>
            <a:blip r:embed="rId6" cstate="print"/>
            <a:srcRect/>
            <a:stretch>
              <a:fillRect/>
            </a:stretch>
          </p:blipFill>
          <p:spPr bwMode="auto">
            <a:xfrm>
              <a:off x="4214818" y="714348"/>
              <a:ext cx="2034251" cy="1357290"/>
            </a:xfrm>
            <a:prstGeom prst="rect">
              <a:avLst/>
            </a:prstGeom>
            <a:noFill/>
            <a:ln w="9525">
              <a:noFill/>
              <a:miter lim="800000"/>
              <a:headEnd/>
              <a:tailEnd/>
            </a:ln>
          </p:spPr>
        </p:pic>
        <p:sp>
          <p:nvSpPr>
            <p:cNvPr id="12" name="Rectangle 11"/>
            <p:cNvSpPr/>
            <p:nvPr/>
          </p:nvSpPr>
          <p:spPr>
            <a:xfrm>
              <a:off x="4454142" y="1818390"/>
              <a:ext cx="1643074" cy="2597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dirty="0" smtClean="0">
                  <a:solidFill>
                    <a:schemeClr val="tx1"/>
                  </a:solidFill>
                </a:rPr>
                <a:t>Baletna skupina, Dorotea Juranović</a:t>
              </a:r>
              <a:endParaRPr lang="hr-HR" sz="1000" dirty="0">
                <a:solidFill>
                  <a:schemeClr val="tx1"/>
                </a:solidFill>
              </a:endParaRPr>
            </a:p>
          </p:txBody>
        </p:sp>
      </p:grpSp>
      <p:pic>
        <p:nvPicPr>
          <p:cNvPr id="1030" name="Picture 6" descr="DSC01888"/>
          <p:cNvPicPr>
            <a:picLocks noChangeAspect="1" noChangeArrowheads="1"/>
          </p:cNvPicPr>
          <p:nvPr/>
        </p:nvPicPr>
        <p:blipFill>
          <a:blip r:embed="rId7" cstate="print"/>
          <a:srcRect/>
          <a:stretch>
            <a:fillRect/>
          </a:stretch>
        </p:blipFill>
        <p:spPr bwMode="auto">
          <a:xfrm>
            <a:off x="-1" y="2643174"/>
            <a:ext cx="2357454" cy="1571636"/>
          </a:xfrm>
          <a:prstGeom prst="rect">
            <a:avLst/>
          </a:prstGeom>
          <a:noFill/>
          <a:ln w="9525">
            <a:noFill/>
            <a:miter lim="800000"/>
            <a:headEnd/>
            <a:tailEnd/>
          </a:ln>
        </p:spPr>
      </p:pic>
      <p:sp>
        <p:nvSpPr>
          <p:cNvPr id="14" name="Rectangle 13"/>
          <p:cNvSpPr/>
          <p:nvPr/>
        </p:nvSpPr>
        <p:spPr>
          <a:xfrm>
            <a:off x="142852" y="3857620"/>
            <a:ext cx="1785950" cy="3571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b="1" dirty="0" smtClean="0">
                <a:solidFill>
                  <a:schemeClr val="tx1"/>
                </a:solidFill>
              </a:rPr>
              <a:t>Dramska skupina kazališta 21.Ana Trajanov i Ria Ivančić</a:t>
            </a:r>
            <a:endParaRPr lang="hr-HR" sz="1000" b="1" dirty="0">
              <a:solidFill>
                <a:schemeClr val="tx1"/>
              </a:solidFill>
            </a:endParaRPr>
          </a:p>
        </p:txBody>
      </p:sp>
      <p:pic>
        <p:nvPicPr>
          <p:cNvPr id="1031" name="Picture 7" descr="DSC01898"/>
          <p:cNvPicPr>
            <a:picLocks noChangeAspect="1" noChangeArrowheads="1"/>
          </p:cNvPicPr>
          <p:nvPr/>
        </p:nvPicPr>
        <p:blipFill>
          <a:blip r:embed="rId8" cstate="print"/>
          <a:srcRect/>
          <a:stretch>
            <a:fillRect/>
          </a:stretch>
        </p:blipFill>
        <p:spPr bwMode="auto">
          <a:xfrm>
            <a:off x="-1" y="6000760"/>
            <a:ext cx="2392475" cy="1605079"/>
          </a:xfrm>
          <a:prstGeom prst="rect">
            <a:avLst/>
          </a:prstGeom>
          <a:noFill/>
          <a:ln w="9525">
            <a:noFill/>
            <a:miter lim="800000"/>
            <a:headEnd/>
            <a:tailEnd/>
          </a:ln>
        </p:spPr>
      </p:pic>
      <p:sp>
        <p:nvSpPr>
          <p:cNvPr id="16" name="Rectangle 15"/>
          <p:cNvSpPr/>
          <p:nvPr/>
        </p:nvSpPr>
        <p:spPr>
          <a:xfrm>
            <a:off x="0" y="7358082"/>
            <a:ext cx="1000132" cy="2143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dirty="0" smtClean="0">
                <a:solidFill>
                  <a:schemeClr val="tx1"/>
                </a:solidFill>
              </a:rPr>
              <a:t>Rea Grgurač</a:t>
            </a:r>
          </a:p>
        </p:txBody>
      </p:sp>
      <p:pic>
        <p:nvPicPr>
          <p:cNvPr id="17" name="Picture 16" descr="P2160160.JPG"/>
          <p:cNvPicPr>
            <a:picLocks noChangeAspect="1"/>
          </p:cNvPicPr>
          <p:nvPr/>
        </p:nvPicPr>
        <p:blipFill>
          <a:blip r:embed="rId9" cstate="print"/>
          <a:stretch>
            <a:fillRect/>
          </a:stretch>
        </p:blipFill>
        <p:spPr>
          <a:xfrm>
            <a:off x="2357430" y="4214810"/>
            <a:ext cx="2286017" cy="1714512"/>
          </a:xfrm>
          <a:prstGeom prst="rect">
            <a:avLst/>
          </a:prstGeom>
        </p:spPr>
      </p:pic>
      <p:pic>
        <p:nvPicPr>
          <p:cNvPr id="18" name="Picture 17" descr="P2160185.JPG"/>
          <p:cNvPicPr>
            <a:picLocks noChangeAspect="1"/>
          </p:cNvPicPr>
          <p:nvPr/>
        </p:nvPicPr>
        <p:blipFill>
          <a:blip r:embed="rId10" cstate="print"/>
          <a:stretch>
            <a:fillRect/>
          </a:stretch>
        </p:blipFill>
        <p:spPr>
          <a:xfrm>
            <a:off x="0" y="4214810"/>
            <a:ext cx="2357430" cy="1768073"/>
          </a:xfrm>
          <a:prstGeom prst="rect">
            <a:avLst/>
          </a:prstGeom>
        </p:spPr>
      </p:pic>
      <p:grpSp>
        <p:nvGrpSpPr>
          <p:cNvPr id="6" name="Group 24"/>
          <p:cNvGrpSpPr/>
          <p:nvPr/>
        </p:nvGrpSpPr>
        <p:grpSpPr>
          <a:xfrm>
            <a:off x="4643447" y="4143371"/>
            <a:ext cx="2214553" cy="1714513"/>
            <a:chOff x="4429132" y="4357686"/>
            <a:chExt cx="1820114" cy="1222385"/>
          </a:xfrm>
        </p:grpSpPr>
        <p:pic>
          <p:nvPicPr>
            <p:cNvPr id="1032" name="Picture 8" descr="DSC01871"/>
            <p:cNvPicPr>
              <a:picLocks noChangeAspect="1" noChangeArrowheads="1"/>
            </p:cNvPicPr>
            <p:nvPr/>
          </p:nvPicPr>
          <p:blipFill>
            <a:blip r:embed="rId11" cstate="print"/>
            <a:srcRect/>
            <a:stretch>
              <a:fillRect/>
            </a:stretch>
          </p:blipFill>
          <p:spPr bwMode="auto">
            <a:xfrm>
              <a:off x="4429132" y="4357686"/>
              <a:ext cx="1820114" cy="1214414"/>
            </a:xfrm>
            <a:prstGeom prst="rect">
              <a:avLst/>
            </a:prstGeom>
            <a:noFill/>
            <a:ln w="9525">
              <a:noFill/>
              <a:miter lim="800000"/>
              <a:headEnd/>
              <a:tailEnd/>
            </a:ln>
          </p:spPr>
        </p:pic>
        <p:sp>
          <p:nvSpPr>
            <p:cNvPr id="20" name="Rectangle 19"/>
            <p:cNvSpPr/>
            <p:nvPr/>
          </p:nvSpPr>
          <p:spPr>
            <a:xfrm>
              <a:off x="4840129" y="5376339"/>
              <a:ext cx="1409117" cy="2037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dirty="0" smtClean="0">
                  <a:solidFill>
                    <a:schemeClr val="tx1"/>
                  </a:solidFill>
                </a:rPr>
                <a:t>Karla Hrvojić, baletna skupina.</a:t>
              </a:r>
              <a:endParaRPr lang="hr-HR" sz="1000" dirty="0">
                <a:solidFill>
                  <a:schemeClr val="tx1"/>
                </a:solidFill>
              </a:endParaRPr>
            </a:p>
          </p:txBody>
        </p:sp>
      </p:grpSp>
      <p:pic>
        <p:nvPicPr>
          <p:cNvPr id="21" name="Picture 20" descr="P2130132.JPG"/>
          <p:cNvPicPr>
            <a:picLocks noChangeAspect="1"/>
          </p:cNvPicPr>
          <p:nvPr/>
        </p:nvPicPr>
        <p:blipFill>
          <a:blip r:embed="rId12" cstate="print"/>
          <a:stretch>
            <a:fillRect/>
          </a:stretch>
        </p:blipFill>
        <p:spPr>
          <a:xfrm>
            <a:off x="2357430" y="5929322"/>
            <a:ext cx="2286016" cy="1660934"/>
          </a:xfrm>
          <a:prstGeom prst="rect">
            <a:avLst/>
          </a:prstGeom>
        </p:spPr>
      </p:pic>
      <p:pic>
        <p:nvPicPr>
          <p:cNvPr id="22" name="Picture 21" descr="P2130135.JPG"/>
          <p:cNvPicPr>
            <a:picLocks noChangeAspect="1"/>
          </p:cNvPicPr>
          <p:nvPr/>
        </p:nvPicPr>
        <p:blipFill>
          <a:blip r:embed="rId13" cstate="print"/>
          <a:stretch>
            <a:fillRect/>
          </a:stretch>
        </p:blipFill>
        <p:spPr>
          <a:xfrm>
            <a:off x="4643446" y="5857883"/>
            <a:ext cx="2214554" cy="1660916"/>
          </a:xfrm>
          <a:prstGeom prst="rect">
            <a:avLst/>
          </a:prstGeom>
        </p:spPr>
      </p:pic>
      <p:pic>
        <p:nvPicPr>
          <p:cNvPr id="23" name="Picture 22" descr="P2130125.JPG"/>
          <p:cNvPicPr>
            <a:picLocks noChangeAspect="1"/>
          </p:cNvPicPr>
          <p:nvPr/>
        </p:nvPicPr>
        <p:blipFill>
          <a:blip r:embed="rId14" cstate="print"/>
          <a:stretch>
            <a:fillRect/>
          </a:stretch>
        </p:blipFill>
        <p:spPr>
          <a:xfrm>
            <a:off x="4667235" y="7500926"/>
            <a:ext cx="2190765" cy="1643074"/>
          </a:xfrm>
          <a:prstGeom prst="rect">
            <a:avLst/>
          </a:prstGeom>
        </p:spPr>
      </p:pic>
      <p:pic>
        <p:nvPicPr>
          <p:cNvPr id="24" name="Picture 23" descr="P2130127.JPG"/>
          <p:cNvPicPr>
            <a:picLocks noChangeAspect="1"/>
          </p:cNvPicPr>
          <p:nvPr/>
        </p:nvPicPr>
        <p:blipFill>
          <a:blip r:embed="rId15" cstate="print"/>
          <a:stretch>
            <a:fillRect/>
          </a:stretch>
        </p:blipFill>
        <p:spPr>
          <a:xfrm>
            <a:off x="2428868" y="7521666"/>
            <a:ext cx="2286016" cy="1622334"/>
          </a:xfrm>
          <a:prstGeom prst="rect">
            <a:avLst/>
          </a:prstGeom>
        </p:spPr>
      </p:pic>
      <p:pic>
        <p:nvPicPr>
          <p:cNvPr id="27" name="Picture 26" descr="PC280070.JPG"/>
          <p:cNvPicPr>
            <a:picLocks noChangeAspect="1"/>
          </p:cNvPicPr>
          <p:nvPr/>
        </p:nvPicPr>
        <p:blipFill>
          <a:blip r:embed="rId16" cstate="print"/>
          <a:srcRect l="21875" t="19445" r="11549" b="12500"/>
          <a:stretch>
            <a:fillRect/>
          </a:stretch>
        </p:blipFill>
        <p:spPr>
          <a:xfrm>
            <a:off x="0" y="1000100"/>
            <a:ext cx="2214554" cy="1697825"/>
          </a:xfrm>
          <a:prstGeom prst="rect">
            <a:avLst/>
          </a:prstGeom>
        </p:spPr>
      </p:pic>
      <p:sp>
        <p:nvSpPr>
          <p:cNvPr id="29" name="Rectangle 28"/>
          <p:cNvSpPr/>
          <p:nvPr/>
        </p:nvSpPr>
        <p:spPr>
          <a:xfrm>
            <a:off x="2071678" y="-142908"/>
            <a:ext cx="5357850" cy="769441"/>
          </a:xfrm>
          <a:prstGeom prst="rect">
            <a:avLst/>
          </a:prstGeom>
          <a:noFill/>
          <a:ln>
            <a:noFill/>
          </a:ln>
        </p:spPr>
        <p:txBody>
          <a:bodyPr wrap="square" lIns="91440" tIns="45720" rIns="91440" bIns="45720">
            <a:spAutoFit/>
          </a:bodyPr>
          <a:lstStyle/>
          <a:p>
            <a:pPr algn="ctr"/>
            <a:r>
              <a:rPr lang="hr-HR" sz="4400" b="1" cap="none" spc="0" dirty="0" smtClean="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Bauhaus 93" pitchFamily="82" charset="0"/>
              </a:rPr>
              <a:t>Vrtuljkove vijesti</a:t>
            </a:r>
            <a:endParaRPr lang="en-US" sz="4400" b="1" cap="none" spc="0" dirty="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Bauhaus 93" pitchFamily="82" charset="0"/>
            </a:endParaRPr>
          </a:p>
        </p:txBody>
      </p:sp>
      <p:sp>
        <p:nvSpPr>
          <p:cNvPr id="30" name="Rectangle 29"/>
          <p:cNvSpPr/>
          <p:nvPr/>
        </p:nvSpPr>
        <p:spPr>
          <a:xfrm>
            <a:off x="500042" y="5715008"/>
            <a:ext cx="1357322" cy="28575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dirty="0" smtClean="0">
                <a:solidFill>
                  <a:schemeClr val="tx1"/>
                </a:solidFill>
              </a:rPr>
              <a:t>Klara Ivanković, baletna skupina</a:t>
            </a:r>
            <a:r>
              <a:rPr lang="hr-HR" sz="1000" dirty="0" smtClean="0"/>
              <a:t>.</a:t>
            </a:r>
            <a:endParaRPr lang="hr-HR" sz="1000" dirty="0"/>
          </a:p>
        </p:txBody>
      </p:sp>
      <p:sp>
        <p:nvSpPr>
          <p:cNvPr id="31" name="Rectangle 30"/>
          <p:cNvSpPr/>
          <p:nvPr/>
        </p:nvSpPr>
        <p:spPr>
          <a:xfrm>
            <a:off x="2786058" y="5715008"/>
            <a:ext cx="1428760" cy="2143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dirty="0" smtClean="0">
                <a:solidFill>
                  <a:schemeClr val="tx1"/>
                </a:solidFill>
              </a:rPr>
              <a:t>Fran Čehaić, dramska skupina.</a:t>
            </a:r>
            <a:endParaRPr lang="hr-HR" sz="1000" dirty="0">
              <a:solidFill>
                <a:schemeClr val="tx1"/>
              </a:solidFill>
            </a:endParaRPr>
          </a:p>
        </p:txBody>
      </p:sp>
      <p:sp>
        <p:nvSpPr>
          <p:cNvPr id="32" name="Oval 31"/>
          <p:cNvSpPr/>
          <p:nvPr/>
        </p:nvSpPr>
        <p:spPr>
          <a:xfrm>
            <a:off x="0" y="8643966"/>
            <a:ext cx="642918" cy="5000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mtClean="0"/>
              <a:t>28</a:t>
            </a:r>
            <a:endParaRPr lang="hr-HR"/>
          </a:p>
        </p:txBody>
      </p:sp>
      <p:sp>
        <p:nvSpPr>
          <p:cNvPr id="33" name="Rectangle 32"/>
          <p:cNvSpPr/>
          <p:nvPr/>
        </p:nvSpPr>
        <p:spPr>
          <a:xfrm>
            <a:off x="0" y="2285984"/>
            <a:ext cx="2285992" cy="42862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dirty="0" smtClean="0">
                <a:solidFill>
                  <a:schemeClr val="tx1"/>
                </a:solidFill>
              </a:rPr>
              <a:t>Baletna predstave Orašar(28.12.2009.) i Cirkus (16.2.2010.) u izvođenju baletnog asambla Kazališta 21.</a:t>
            </a:r>
            <a:endParaRPr lang="hr-HR" sz="1000" dirty="0">
              <a:solidFill>
                <a:schemeClr val="tx1"/>
              </a:solidFill>
            </a:endParaRPr>
          </a:p>
        </p:txBody>
      </p:sp>
      <p:sp>
        <p:nvSpPr>
          <p:cNvPr id="34" name="Rectangle 33"/>
          <p:cNvSpPr/>
          <p:nvPr/>
        </p:nvSpPr>
        <p:spPr>
          <a:xfrm>
            <a:off x="2428868" y="7286644"/>
            <a:ext cx="4429132" cy="428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dirty="0" smtClean="0">
                <a:solidFill>
                  <a:schemeClr val="tx1"/>
                </a:solidFill>
              </a:rPr>
              <a:t>Učenici naše škole na Sisačkom karnevalu osvojili su prvo mjesto za originalno maskiranje Zemljana i dobili putovanje u Zagreb u pratnji voditeljice Bojane Štimac.</a:t>
            </a:r>
            <a:endParaRPr lang="hr-HR" sz="1000" dirty="0">
              <a:solidFill>
                <a:schemeClr val="tx1"/>
              </a:solidFill>
            </a:endParaRPr>
          </a:p>
        </p:txBody>
      </p:sp>
      <p:sp>
        <p:nvSpPr>
          <p:cNvPr id="35" name="Oval 34"/>
          <p:cNvSpPr/>
          <p:nvPr/>
        </p:nvSpPr>
        <p:spPr>
          <a:xfrm>
            <a:off x="3500438" y="8858280"/>
            <a:ext cx="1071570" cy="2857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50" dirty="0" smtClean="0">
                <a:solidFill>
                  <a:schemeClr val="tx1"/>
                </a:solidFill>
              </a:rPr>
              <a:t>4.b navijači</a:t>
            </a:r>
            <a:endParaRPr lang="hr-HR" sz="1050" dirty="0">
              <a:solidFill>
                <a:schemeClr val="tx1"/>
              </a:solidFill>
            </a:endParaRPr>
          </a:p>
        </p:txBody>
      </p:sp>
      <p:sp>
        <p:nvSpPr>
          <p:cNvPr id="36" name="Oval 35"/>
          <p:cNvSpPr/>
          <p:nvPr/>
        </p:nvSpPr>
        <p:spPr>
          <a:xfrm>
            <a:off x="4786322" y="8858280"/>
            <a:ext cx="2071678" cy="2857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dirty="0" smtClean="0">
                <a:solidFill>
                  <a:schemeClr val="tx1"/>
                </a:solidFill>
              </a:rPr>
              <a:t>4.a Hrvatske poznate osobe? Prepoznajte ih!</a:t>
            </a:r>
            <a:endParaRPr lang="hr-HR" sz="1000" dirty="0">
              <a:solidFill>
                <a:schemeClr val="tx1"/>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Copy of P3161308"/>
          <p:cNvPicPr>
            <a:picLocks noChangeAspect="1" noChangeArrowheads="1"/>
          </p:cNvPicPr>
          <p:nvPr/>
        </p:nvPicPr>
        <p:blipFill>
          <a:blip r:embed="rId2" cstate="print"/>
          <a:srcRect/>
          <a:stretch>
            <a:fillRect/>
          </a:stretch>
        </p:blipFill>
        <p:spPr bwMode="auto">
          <a:xfrm>
            <a:off x="2276475" y="468313"/>
            <a:ext cx="2305050" cy="1728787"/>
          </a:xfrm>
          <a:prstGeom prst="rect">
            <a:avLst/>
          </a:prstGeom>
          <a:noFill/>
          <a:ln w="9525">
            <a:noFill/>
            <a:miter lim="800000"/>
            <a:headEnd/>
            <a:tailEnd/>
          </a:ln>
        </p:spPr>
      </p:pic>
      <p:pic>
        <p:nvPicPr>
          <p:cNvPr id="2051" name="Picture 5" descr="P3031241"/>
          <p:cNvPicPr>
            <a:picLocks noChangeAspect="1" noChangeArrowheads="1"/>
          </p:cNvPicPr>
          <p:nvPr/>
        </p:nvPicPr>
        <p:blipFill>
          <a:blip r:embed="rId3" cstate="print"/>
          <a:srcRect/>
          <a:stretch>
            <a:fillRect/>
          </a:stretch>
        </p:blipFill>
        <p:spPr bwMode="auto">
          <a:xfrm>
            <a:off x="4581525" y="468313"/>
            <a:ext cx="2276475" cy="1708150"/>
          </a:xfrm>
          <a:prstGeom prst="rect">
            <a:avLst/>
          </a:prstGeom>
          <a:noFill/>
          <a:ln w="9525">
            <a:noFill/>
            <a:miter lim="800000"/>
            <a:headEnd/>
            <a:tailEnd/>
          </a:ln>
        </p:spPr>
      </p:pic>
      <p:pic>
        <p:nvPicPr>
          <p:cNvPr id="2052" name="Picture 6" descr="P3031252"/>
          <p:cNvPicPr>
            <a:picLocks noChangeAspect="1" noChangeArrowheads="1"/>
          </p:cNvPicPr>
          <p:nvPr/>
        </p:nvPicPr>
        <p:blipFill>
          <a:blip r:embed="rId4" cstate="print"/>
          <a:srcRect/>
          <a:stretch>
            <a:fillRect/>
          </a:stretch>
        </p:blipFill>
        <p:spPr bwMode="auto">
          <a:xfrm>
            <a:off x="0" y="468313"/>
            <a:ext cx="2276475" cy="1708150"/>
          </a:xfrm>
          <a:prstGeom prst="rect">
            <a:avLst/>
          </a:prstGeom>
          <a:noFill/>
          <a:ln w="9525">
            <a:noFill/>
            <a:miter lim="800000"/>
            <a:headEnd/>
            <a:tailEnd/>
          </a:ln>
        </p:spPr>
      </p:pic>
      <p:sp>
        <p:nvSpPr>
          <p:cNvPr id="2053" name="WordArt 7"/>
          <p:cNvSpPr>
            <a:spLocks noChangeArrowheads="1" noChangeShapeType="1" noTextEdit="1"/>
          </p:cNvSpPr>
          <p:nvPr/>
        </p:nvSpPr>
        <p:spPr bwMode="auto">
          <a:xfrm>
            <a:off x="3429000" y="0"/>
            <a:ext cx="3429000" cy="395288"/>
          </a:xfrm>
          <a:prstGeom prst="rect">
            <a:avLst/>
          </a:prstGeom>
        </p:spPr>
        <p:txBody>
          <a:bodyPr wrap="none" fromWordArt="1">
            <a:prstTxWarp prst="textPlain">
              <a:avLst>
                <a:gd name="adj" fmla="val 50000"/>
              </a:avLst>
            </a:prstTxWarp>
          </a:bodyPr>
          <a:lstStyle/>
          <a:p>
            <a:pPr algn="ctr"/>
            <a:r>
              <a:rPr lang="hr-HR" sz="3600" kern="10">
                <a:ln w="9525">
                  <a:solidFill>
                    <a:srgbClr val="000000"/>
                  </a:solidFill>
                  <a:round/>
                  <a:headEnd/>
                  <a:tailEnd/>
                </a:ln>
                <a:latin typeface="Bauhaus 93"/>
              </a:rPr>
              <a:t>Vrtuljkove vijesti</a:t>
            </a:r>
          </a:p>
        </p:txBody>
      </p:sp>
      <p:pic>
        <p:nvPicPr>
          <p:cNvPr id="2054" name="Picture 8" descr="Posjetili smo zoološki vrt"/>
          <p:cNvPicPr>
            <a:picLocks noChangeAspect="1" noChangeArrowheads="1"/>
          </p:cNvPicPr>
          <p:nvPr/>
        </p:nvPicPr>
        <p:blipFill>
          <a:blip r:embed="rId5" cstate="print"/>
          <a:srcRect/>
          <a:stretch>
            <a:fillRect/>
          </a:stretch>
        </p:blipFill>
        <p:spPr bwMode="auto">
          <a:xfrm>
            <a:off x="0" y="4214813"/>
            <a:ext cx="2349500" cy="1708150"/>
          </a:xfrm>
          <a:prstGeom prst="rect">
            <a:avLst/>
          </a:prstGeom>
          <a:noFill/>
          <a:ln w="9525">
            <a:noFill/>
            <a:miter lim="800000"/>
            <a:headEnd/>
            <a:tailEnd/>
          </a:ln>
        </p:spPr>
      </p:pic>
      <p:pic>
        <p:nvPicPr>
          <p:cNvPr id="2055" name="Picture 9" descr="Bili smo u kazalištu Trešnja i gledali predstavu Alisa u zem"/>
          <p:cNvPicPr>
            <a:picLocks noChangeAspect="1" noChangeArrowheads="1"/>
          </p:cNvPicPr>
          <p:nvPr/>
        </p:nvPicPr>
        <p:blipFill>
          <a:blip r:embed="rId6" cstate="print"/>
          <a:srcRect/>
          <a:stretch>
            <a:fillRect/>
          </a:stretch>
        </p:blipFill>
        <p:spPr bwMode="auto">
          <a:xfrm>
            <a:off x="2143125" y="2143125"/>
            <a:ext cx="2447925" cy="1782763"/>
          </a:xfrm>
          <a:prstGeom prst="rect">
            <a:avLst/>
          </a:prstGeom>
          <a:noFill/>
          <a:ln w="9525">
            <a:noFill/>
            <a:miter lim="800000"/>
            <a:headEnd/>
            <a:tailEnd/>
          </a:ln>
        </p:spPr>
      </p:pic>
      <p:pic>
        <p:nvPicPr>
          <p:cNvPr id="2056" name="Picture 10" descr="dani kruha u 1"/>
          <p:cNvPicPr>
            <a:picLocks noChangeAspect="1" noChangeArrowheads="1"/>
          </p:cNvPicPr>
          <p:nvPr/>
        </p:nvPicPr>
        <p:blipFill>
          <a:blip r:embed="rId7" cstate="print"/>
          <a:srcRect/>
          <a:stretch>
            <a:fillRect/>
          </a:stretch>
        </p:blipFill>
        <p:spPr bwMode="auto">
          <a:xfrm>
            <a:off x="4554538" y="2268538"/>
            <a:ext cx="2303462" cy="1798637"/>
          </a:xfrm>
          <a:prstGeom prst="rect">
            <a:avLst/>
          </a:prstGeom>
          <a:noFill/>
          <a:ln w="9525">
            <a:noFill/>
            <a:miter lim="800000"/>
            <a:headEnd/>
            <a:tailEnd/>
          </a:ln>
        </p:spPr>
      </p:pic>
      <p:pic>
        <p:nvPicPr>
          <p:cNvPr id="2057" name="Picture 12" descr="P1010081"/>
          <p:cNvPicPr>
            <a:picLocks noChangeAspect="1" noChangeArrowheads="1"/>
          </p:cNvPicPr>
          <p:nvPr/>
        </p:nvPicPr>
        <p:blipFill>
          <a:blip r:embed="rId8" cstate="print"/>
          <a:srcRect/>
          <a:stretch>
            <a:fillRect/>
          </a:stretch>
        </p:blipFill>
        <p:spPr bwMode="auto">
          <a:xfrm>
            <a:off x="2357438" y="4143375"/>
            <a:ext cx="2305050" cy="1746250"/>
          </a:xfrm>
          <a:prstGeom prst="rect">
            <a:avLst/>
          </a:prstGeom>
          <a:noFill/>
          <a:ln w="9525">
            <a:noFill/>
            <a:miter lim="800000"/>
            <a:headEnd/>
            <a:tailEnd/>
          </a:ln>
        </p:spPr>
      </p:pic>
      <p:pic>
        <p:nvPicPr>
          <p:cNvPr id="2058" name="Picture 13" descr="Petra Pavkocić, Marijan Mezej, Ema Čaušević, Anja Svetličić,"/>
          <p:cNvPicPr>
            <a:picLocks noChangeAspect="1" noChangeArrowheads="1"/>
          </p:cNvPicPr>
          <p:nvPr/>
        </p:nvPicPr>
        <p:blipFill>
          <a:blip r:embed="rId9" cstate="print"/>
          <a:srcRect/>
          <a:stretch>
            <a:fillRect/>
          </a:stretch>
        </p:blipFill>
        <p:spPr bwMode="auto">
          <a:xfrm>
            <a:off x="4618038" y="4071938"/>
            <a:ext cx="2239962" cy="1679575"/>
          </a:xfrm>
          <a:prstGeom prst="rect">
            <a:avLst/>
          </a:prstGeom>
          <a:noFill/>
          <a:ln w="9525">
            <a:noFill/>
            <a:miter lim="800000"/>
            <a:headEnd/>
            <a:tailEnd/>
          </a:ln>
        </p:spPr>
      </p:pic>
      <p:pic>
        <p:nvPicPr>
          <p:cNvPr id="2059" name="Picture 14" descr="DSC_0107"/>
          <p:cNvPicPr>
            <a:picLocks noChangeAspect="1" noChangeArrowheads="1"/>
          </p:cNvPicPr>
          <p:nvPr/>
        </p:nvPicPr>
        <p:blipFill>
          <a:blip r:embed="rId10" cstate="print"/>
          <a:srcRect/>
          <a:stretch>
            <a:fillRect/>
          </a:stretch>
        </p:blipFill>
        <p:spPr bwMode="auto">
          <a:xfrm>
            <a:off x="0" y="2000250"/>
            <a:ext cx="2205038" cy="1801813"/>
          </a:xfrm>
          <a:prstGeom prst="rect">
            <a:avLst/>
          </a:prstGeom>
          <a:noFill/>
          <a:ln w="9525">
            <a:noFill/>
            <a:miter lim="800000"/>
            <a:headEnd/>
            <a:tailEnd/>
          </a:ln>
        </p:spPr>
      </p:pic>
      <p:sp>
        <p:nvSpPr>
          <p:cNvPr id="2060" name="Oval 16"/>
          <p:cNvSpPr>
            <a:spLocks noChangeArrowheads="1"/>
          </p:cNvSpPr>
          <p:nvPr/>
        </p:nvSpPr>
        <p:spPr bwMode="auto">
          <a:xfrm>
            <a:off x="0" y="323850"/>
            <a:ext cx="647700" cy="574675"/>
          </a:xfrm>
          <a:prstGeom prst="ellipse">
            <a:avLst/>
          </a:prstGeom>
          <a:solidFill>
            <a:srgbClr val="A50021"/>
          </a:solidFill>
          <a:ln w="9525">
            <a:solidFill>
              <a:schemeClr val="tx1"/>
            </a:solidFill>
            <a:round/>
            <a:headEnd/>
            <a:tailEnd/>
          </a:ln>
        </p:spPr>
        <p:txBody>
          <a:bodyPr wrap="none" anchor="ctr"/>
          <a:lstStyle/>
          <a:p>
            <a:pPr algn="ctr"/>
            <a:r>
              <a:rPr lang="hr-HR" b="1">
                <a:solidFill>
                  <a:schemeClr val="bg1"/>
                </a:solidFill>
              </a:rPr>
              <a:t>1.a</a:t>
            </a:r>
          </a:p>
        </p:txBody>
      </p:sp>
      <p:pic>
        <p:nvPicPr>
          <p:cNvPr id="2061" name="Picture 20" descr="P3160074"/>
          <p:cNvPicPr>
            <a:picLocks noChangeAspect="1" noChangeArrowheads="1"/>
          </p:cNvPicPr>
          <p:nvPr/>
        </p:nvPicPr>
        <p:blipFill>
          <a:blip r:embed="rId11" cstate="print"/>
          <a:srcRect/>
          <a:stretch>
            <a:fillRect/>
          </a:stretch>
        </p:blipFill>
        <p:spPr bwMode="auto">
          <a:xfrm>
            <a:off x="1341438" y="-4365625"/>
            <a:ext cx="168275" cy="125412"/>
          </a:xfrm>
          <a:prstGeom prst="rect">
            <a:avLst/>
          </a:prstGeom>
          <a:noFill/>
          <a:ln w="9525">
            <a:noFill/>
            <a:miter lim="800000"/>
            <a:headEnd/>
            <a:tailEnd/>
          </a:ln>
        </p:spPr>
      </p:pic>
      <p:pic>
        <p:nvPicPr>
          <p:cNvPr id="2062" name="Picture 35" descr="P3160075"/>
          <p:cNvPicPr>
            <a:picLocks noChangeAspect="1" noChangeArrowheads="1"/>
          </p:cNvPicPr>
          <p:nvPr/>
        </p:nvPicPr>
        <p:blipFill>
          <a:blip r:embed="rId12" cstate="print"/>
          <a:srcRect t="12663"/>
          <a:stretch>
            <a:fillRect/>
          </a:stretch>
        </p:blipFill>
        <p:spPr bwMode="auto">
          <a:xfrm>
            <a:off x="0" y="5786438"/>
            <a:ext cx="1851025" cy="1643062"/>
          </a:xfrm>
          <a:prstGeom prst="rect">
            <a:avLst/>
          </a:prstGeom>
          <a:noFill/>
          <a:ln w="9525">
            <a:noFill/>
            <a:miter lim="800000"/>
            <a:headEnd/>
            <a:tailEnd/>
          </a:ln>
        </p:spPr>
      </p:pic>
      <p:pic>
        <p:nvPicPr>
          <p:cNvPr id="2063" name="Picture 36" descr="P3150068"/>
          <p:cNvPicPr>
            <a:picLocks noChangeAspect="1" noChangeArrowheads="1"/>
          </p:cNvPicPr>
          <p:nvPr/>
        </p:nvPicPr>
        <p:blipFill>
          <a:blip r:embed="rId13" cstate="print"/>
          <a:srcRect/>
          <a:stretch>
            <a:fillRect/>
          </a:stretch>
        </p:blipFill>
        <p:spPr bwMode="auto">
          <a:xfrm>
            <a:off x="1857375" y="5786438"/>
            <a:ext cx="1871663" cy="1703387"/>
          </a:xfrm>
          <a:prstGeom prst="rect">
            <a:avLst/>
          </a:prstGeom>
          <a:noFill/>
          <a:ln w="9525">
            <a:noFill/>
            <a:miter lim="800000"/>
            <a:headEnd/>
            <a:tailEnd/>
          </a:ln>
        </p:spPr>
      </p:pic>
      <p:pic>
        <p:nvPicPr>
          <p:cNvPr id="2064" name="Picture 37" descr="P3150069"/>
          <p:cNvPicPr>
            <a:picLocks noChangeAspect="1" noChangeArrowheads="1"/>
          </p:cNvPicPr>
          <p:nvPr/>
        </p:nvPicPr>
        <p:blipFill>
          <a:blip r:embed="rId14" cstate="print"/>
          <a:srcRect b="26556"/>
          <a:stretch>
            <a:fillRect/>
          </a:stretch>
        </p:blipFill>
        <p:spPr bwMode="auto">
          <a:xfrm>
            <a:off x="5286375" y="5786438"/>
            <a:ext cx="1428750" cy="1770062"/>
          </a:xfrm>
          <a:prstGeom prst="rect">
            <a:avLst/>
          </a:prstGeom>
          <a:noFill/>
          <a:ln w="9525">
            <a:noFill/>
            <a:miter lim="800000"/>
            <a:headEnd/>
            <a:tailEnd/>
          </a:ln>
        </p:spPr>
      </p:pic>
      <p:pic>
        <p:nvPicPr>
          <p:cNvPr id="2065" name="Picture 26" descr="P2230044.JPG"/>
          <p:cNvPicPr>
            <a:picLocks noChangeAspect="1"/>
          </p:cNvPicPr>
          <p:nvPr/>
        </p:nvPicPr>
        <p:blipFill>
          <a:blip r:embed="rId15" cstate="print"/>
          <a:srcRect t="13889" b="20833"/>
          <a:stretch>
            <a:fillRect/>
          </a:stretch>
        </p:blipFill>
        <p:spPr bwMode="auto">
          <a:xfrm>
            <a:off x="0" y="7429500"/>
            <a:ext cx="3143250" cy="1538288"/>
          </a:xfrm>
          <a:prstGeom prst="rect">
            <a:avLst/>
          </a:prstGeom>
          <a:noFill/>
          <a:ln w="9525">
            <a:noFill/>
            <a:miter lim="800000"/>
            <a:headEnd/>
            <a:tailEnd/>
          </a:ln>
        </p:spPr>
      </p:pic>
      <p:sp>
        <p:nvSpPr>
          <p:cNvPr id="2066" name="Oval 15"/>
          <p:cNvSpPr>
            <a:spLocks noChangeArrowheads="1"/>
          </p:cNvSpPr>
          <p:nvPr/>
        </p:nvSpPr>
        <p:spPr bwMode="auto">
          <a:xfrm>
            <a:off x="6237288" y="3786188"/>
            <a:ext cx="620712" cy="647700"/>
          </a:xfrm>
          <a:prstGeom prst="ellipse">
            <a:avLst/>
          </a:prstGeom>
          <a:solidFill>
            <a:srgbClr val="A50021"/>
          </a:solidFill>
          <a:ln w="9525">
            <a:solidFill>
              <a:schemeClr val="tx1"/>
            </a:solidFill>
            <a:round/>
            <a:headEnd/>
            <a:tailEnd/>
          </a:ln>
        </p:spPr>
        <p:txBody>
          <a:bodyPr wrap="none" anchor="ctr"/>
          <a:lstStyle/>
          <a:p>
            <a:pPr algn="ctr"/>
            <a:r>
              <a:rPr lang="hr-HR" b="1">
                <a:solidFill>
                  <a:schemeClr val="bg1"/>
                </a:solidFill>
              </a:rPr>
              <a:t>1.c</a:t>
            </a:r>
          </a:p>
        </p:txBody>
      </p:sp>
      <p:pic>
        <p:nvPicPr>
          <p:cNvPr id="2067" name="Slika 5" descr="67DA00CC"/>
          <p:cNvPicPr>
            <a:picLocks noChangeAspect="1" noChangeArrowheads="1"/>
          </p:cNvPicPr>
          <p:nvPr/>
        </p:nvPicPr>
        <p:blipFill>
          <a:blip r:embed="rId16" cstate="print"/>
          <a:srcRect l="16054" t="16264" r="11703" b="17274"/>
          <a:stretch>
            <a:fillRect/>
          </a:stretch>
        </p:blipFill>
        <p:spPr bwMode="auto">
          <a:xfrm>
            <a:off x="3143250" y="7500938"/>
            <a:ext cx="1285875" cy="1571625"/>
          </a:xfrm>
          <a:prstGeom prst="rect">
            <a:avLst/>
          </a:prstGeom>
          <a:noFill/>
          <a:ln w="9525">
            <a:noFill/>
            <a:miter lim="800000"/>
            <a:headEnd/>
            <a:tailEnd/>
          </a:ln>
        </p:spPr>
      </p:pic>
      <p:pic>
        <p:nvPicPr>
          <p:cNvPr id="2068" name="Slika 6" descr="57011CF4"/>
          <p:cNvPicPr>
            <a:picLocks noChangeAspect="1" noChangeArrowheads="1"/>
          </p:cNvPicPr>
          <p:nvPr/>
        </p:nvPicPr>
        <p:blipFill>
          <a:blip r:embed="rId17" cstate="print"/>
          <a:srcRect l="25458" t="6587" r="38029"/>
          <a:stretch>
            <a:fillRect/>
          </a:stretch>
        </p:blipFill>
        <p:spPr bwMode="auto">
          <a:xfrm>
            <a:off x="5715000" y="7518400"/>
            <a:ext cx="1143000" cy="1625600"/>
          </a:xfrm>
          <a:prstGeom prst="rect">
            <a:avLst/>
          </a:prstGeom>
          <a:noFill/>
          <a:ln w="9525">
            <a:noFill/>
            <a:miter lim="800000"/>
            <a:headEnd/>
            <a:tailEnd/>
          </a:ln>
        </p:spPr>
      </p:pic>
      <p:sp>
        <p:nvSpPr>
          <p:cNvPr id="22" name="Rectangle 21"/>
          <p:cNvSpPr/>
          <p:nvPr/>
        </p:nvSpPr>
        <p:spPr>
          <a:xfrm>
            <a:off x="0" y="2000250"/>
            <a:ext cx="6858000" cy="428625"/>
          </a:xfrm>
          <a:prstGeom prst="rect">
            <a:avLst/>
          </a:prstGeom>
          <a:solidFill>
            <a:srgbClr val="FF535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sz="1000" dirty="0">
                <a:solidFill>
                  <a:schemeClr val="tx1"/>
                </a:solidFill>
              </a:rPr>
              <a:t>Sat lektire Tri medvjeda i gitara. Učenici su kroz timski rad obradili lektiru na vrlo uspješan način i na kraju sata uspjeli ju ispričati pomoću sjena na zidu za koje su izradili samostalno likove iz lektire.</a:t>
            </a:r>
          </a:p>
        </p:txBody>
      </p:sp>
      <p:sp>
        <p:nvSpPr>
          <p:cNvPr id="23" name="Rectangle 22"/>
          <p:cNvSpPr/>
          <p:nvPr/>
        </p:nvSpPr>
        <p:spPr>
          <a:xfrm>
            <a:off x="0" y="3571875"/>
            <a:ext cx="2214563" cy="928688"/>
          </a:xfrm>
          <a:prstGeom prst="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hr-HR" sz="1000" dirty="0">
                <a:solidFill>
                  <a:schemeClr val="tx1"/>
                </a:solidFill>
              </a:rPr>
              <a:t> Noa Lilih učenik je 1.c razreda i aktivno se bavi akrobatskim rock'n'roll-om u paru s Ivom Silaj. Vrlo su uspješni i postižu prva i druga mjesta kod nas i na Međunarodnim  natjecanjima. </a:t>
            </a:r>
          </a:p>
        </p:txBody>
      </p:sp>
      <p:sp>
        <p:nvSpPr>
          <p:cNvPr id="24" name="Rectangle 23"/>
          <p:cNvSpPr/>
          <p:nvPr/>
        </p:nvSpPr>
        <p:spPr>
          <a:xfrm>
            <a:off x="2214563" y="3786188"/>
            <a:ext cx="2357437" cy="35718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sz="1000" dirty="0">
                <a:solidFill>
                  <a:schemeClr val="tx1"/>
                </a:solidFill>
              </a:rPr>
              <a:t>Bili smo u kazalištu Trešnja i gledali predstavu Alisa u zemlji čudesa.</a:t>
            </a:r>
          </a:p>
        </p:txBody>
      </p:sp>
      <p:sp>
        <p:nvSpPr>
          <p:cNvPr id="25" name="Rectangle 24"/>
          <p:cNvSpPr/>
          <p:nvPr/>
        </p:nvSpPr>
        <p:spPr>
          <a:xfrm>
            <a:off x="0" y="5572125"/>
            <a:ext cx="2286000" cy="285750"/>
          </a:xfrm>
          <a:prstGeom prst="rect">
            <a:avLst/>
          </a:prstGeom>
          <a:solidFill>
            <a:srgbClr val="CC66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sz="1000" dirty="0">
                <a:solidFill>
                  <a:schemeClr val="tx1"/>
                </a:solidFill>
              </a:rPr>
              <a:t>Posjetili smo zoološki vrt.</a:t>
            </a:r>
          </a:p>
        </p:txBody>
      </p:sp>
      <p:sp>
        <p:nvSpPr>
          <p:cNvPr id="26" name="Rectangle 25"/>
          <p:cNvSpPr/>
          <p:nvPr/>
        </p:nvSpPr>
        <p:spPr>
          <a:xfrm>
            <a:off x="2357438" y="5500688"/>
            <a:ext cx="2286000" cy="28575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sz="1000" dirty="0">
                <a:solidFill>
                  <a:schemeClr val="tx1"/>
                </a:solidFill>
              </a:rPr>
              <a:t>Mali karneval u našem razredu.</a:t>
            </a:r>
          </a:p>
        </p:txBody>
      </p:sp>
      <p:sp>
        <p:nvSpPr>
          <p:cNvPr id="27" name="Rectangle 26"/>
          <p:cNvSpPr/>
          <p:nvPr/>
        </p:nvSpPr>
        <p:spPr>
          <a:xfrm>
            <a:off x="4643438" y="5286375"/>
            <a:ext cx="2214562" cy="500063"/>
          </a:xfrm>
          <a:prstGeom prst="rect">
            <a:avLst/>
          </a:prstGeom>
          <a:solidFill>
            <a:srgbClr val="CC66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sz="1000" dirty="0">
                <a:solidFill>
                  <a:schemeClr val="tx1"/>
                </a:solidFill>
              </a:rPr>
              <a:t>Petra Pavković, Marijan Mezej, Ema Čaušević, Anja Svetličić,sat lektire Pale sam na svijetu.</a:t>
            </a:r>
          </a:p>
        </p:txBody>
      </p:sp>
      <p:sp>
        <p:nvSpPr>
          <p:cNvPr id="28" name="Rectangle 27"/>
          <p:cNvSpPr/>
          <p:nvPr/>
        </p:nvSpPr>
        <p:spPr>
          <a:xfrm>
            <a:off x="0" y="8715375"/>
            <a:ext cx="3143250" cy="42862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sz="1000" dirty="0">
                <a:solidFill>
                  <a:schemeClr val="tx1"/>
                </a:solidFill>
              </a:rPr>
              <a:t>4. a: Paula, Nina, Ivan, Tin S., Anamaria i  njihovi uspješni likovni radovi za Županijsko natjecanje u Banovoj Jarugi.</a:t>
            </a:r>
          </a:p>
        </p:txBody>
      </p:sp>
      <p:sp>
        <p:nvSpPr>
          <p:cNvPr id="31" name="Rectangle 30"/>
          <p:cNvSpPr/>
          <p:nvPr/>
        </p:nvSpPr>
        <p:spPr>
          <a:xfrm>
            <a:off x="0" y="7000875"/>
            <a:ext cx="1857375" cy="4286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sz="1000" dirty="0">
                <a:solidFill>
                  <a:schemeClr val="tx1"/>
                </a:solidFill>
              </a:rPr>
              <a:t>Tomislav Ličina (hokej) i  Lovro Pavičić(streličarstvo).</a:t>
            </a:r>
          </a:p>
        </p:txBody>
      </p:sp>
      <p:sp>
        <p:nvSpPr>
          <p:cNvPr id="32" name="Rectangle 31"/>
          <p:cNvSpPr/>
          <p:nvPr/>
        </p:nvSpPr>
        <p:spPr>
          <a:xfrm>
            <a:off x="1785938" y="6786563"/>
            <a:ext cx="2000250" cy="71437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sz="900" dirty="0">
                <a:solidFill>
                  <a:schemeClr val="tx1"/>
                </a:solidFill>
              </a:rPr>
              <a:t>Hana Petrović i Ivana Cetin, </a:t>
            </a:r>
          </a:p>
          <a:p>
            <a:pPr algn="ctr">
              <a:defRPr/>
            </a:pPr>
            <a:r>
              <a:rPr lang="hr-HR" sz="900" dirty="0">
                <a:solidFill>
                  <a:schemeClr val="tx1"/>
                </a:solidFill>
              </a:rPr>
              <a:t> jesenski kros: Ivana 1. mjesto, a Hana je osvojila  3. mjesto, te na poljetnom krosu: Ivana 1., Dora Čavrak 2., a Hana 3. mjesto.</a:t>
            </a:r>
          </a:p>
        </p:txBody>
      </p:sp>
      <p:sp>
        <p:nvSpPr>
          <p:cNvPr id="33" name="Rectangle 32"/>
          <p:cNvSpPr/>
          <p:nvPr/>
        </p:nvSpPr>
        <p:spPr>
          <a:xfrm>
            <a:off x="5357813" y="7072313"/>
            <a:ext cx="1500187" cy="4286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sz="1000" dirty="0">
                <a:solidFill>
                  <a:schemeClr val="tx1"/>
                </a:solidFill>
              </a:rPr>
              <a:t>Dora Čavrak, gimnastika.</a:t>
            </a:r>
          </a:p>
        </p:txBody>
      </p:sp>
      <p:sp>
        <p:nvSpPr>
          <p:cNvPr id="34" name="Oval 33"/>
          <p:cNvSpPr/>
          <p:nvPr/>
        </p:nvSpPr>
        <p:spPr>
          <a:xfrm>
            <a:off x="6143625" y="8715375"/>
            <a:ext cx="714375" cy="4286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dirty="0">
                <a:solidFill>
                  <a:schemeClr val="tx1"/>
                </a:solidFill>
              </a:rPr>
              <a:t>29</a:t>
            </a:r>
          </a:p>
        </p:txBody>
      </p:sp>
      <p:pic>
        <p:nvPicPr>
          <p:cNvPr id="2080" name="Picture 34" descr="P5050174.JPG"/>
          <p:cNvPicPr>
            <a:picLocks noChangeAspect="1"/>
          </p:cNvPicPr>
          <p:nvPr/>
        </p:nvPicPr>
        <p:blipFill>
          <a:blip r:embed="rId18" cstate="print"/>
          <a:srcRect t="7895"/>
          <a:stretch>
            <a:fillRect/>
          </a:stretch>
        </p:blipFill>
        <p:spPr bwMode="auto">
          <a:xfrm>
            <a:off x="3857625" y="5786438"/>
            <a:ext cx="1428750" cy="1682750"/>
          </a:xfrm>
          <a:prstGeom prst="rect">
            <a:avLst/>
          </a:prstGeom>
          <a:noFill/>
          <a:ln w="9525">
            <a:noFill/>
            <a:miter lim="800000"/>
            <a:headEnd/>
            <a:tailEnd/>
          </a:ln>
        </p:spPr>
      </p:pic>
      <p:sp>
        <p:nvSpPr>
          <p:cNvPr id="36" name="Rectangle 35"/>
          <p:cNvSpPr/>
          <p:nvPr/>
        </p:nvSpPr>
        <p:spPr>
          <a:xfrm>
            <a:off x="4143375" y="7429500"/>
            <a:ext cx="1714500" cy="1714500"/>
          </a:xfrm>
          <a:prstGeom prst="rect">
            <a:avLst/>
          </a:prstGeom>
          <a:solidFill>
            <a:srgbClr val="99FF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r-HR" sz="1000" dirty="0">
              <a:solidFill>
                <a:schemeClr val="tx1"/>
              </a:solidFill>
            </a:endParaRPr>
          </a:p>
          <a:p>
            <a:pPr algn="ctr">
              <a:defRPr/>
            </a:pPr>
            <a:r>
              <a:rPr lang="en-US" sz="1000" dirty="0" err="1">
                <a:solidFill>
                  <a:schemeClr val="tx1"/>
                </a:solidFill>
              </a:rPr>
              <a:t>Tko</a:t>
            </a:r>
            <a:r>
              <a:rPr lang="en-US" sz="1000" dirty="0">
                <a:solidFill>
                  <a:schemeClr val="tx1"/>
                </a:solidFill>
              </a:rPr>
              <a:t> je Leo?</a:t>
            </a:r>
            <a:endParaRPr lang="hr-HR" sz="1000" dirty="0">
              <a:solidFill>
                <a:schemeClr val="tx1"/>
              </a:solidFill>
            </a:endParaRPr>
          </a:p>
          <a:p>
            <a:pPr>
              <a:defRPr/>
            </a:pPr>
            <a:r>
              <a:rPr lang="hr-HR" sz="1000" dirty="0">
                <a:solidFill>
                  <a:schemeClr val="tx1"/>
                </a:solidFill>
              </a:rPr>
              <a:t>Leo je </a:t>
            </a:r>
            <a:r>
              <a:rPr lang="en-US" sz="1000" dirty="0" err="1">
                <a:solidFill>
                  <a:schemeClr val="tx1"/>
                </a:solidFill>
              </a:rPr>
              <a:t>mali</a:t>
            </a:r>
            <a:r>
              <a:rPr lang="en-US" sz="1000" dirty="0">
                <a:solidFill>
                  <a:schemeClr val="tx1"/>
                </a:solidFill>
              </a:rPr>
              <a:t> </a:t>
            </a:r>
            <a:r>
              <a:rPr lang="en-US" sz="1000" dirty="0" err="1">
                <a:solidFill>
                  <a:schemeClr val="tx1"/>
                </a:solidFill>
              </a:rPr>
              <a:t>mekani</a:t>
            </a:r>
            <a:r>
              <a:rPr lang="en-US" sz="1000" dirty="0">
                <a:solidFill>
                  <a:schemeClr val="tx1"/>
                </a:solidFill>
              </a:rPr>
              <a:t> </a:t>
            </a:r>
            <a:r>
              <a:rPr lang="en-US" sz="1000" dirty="0" err="1">
                <a:solidFill>
                  <a:schemeClr val="tx1"/>
                </a:solidFill>
              </a:rPr>
              <a:t>medvjedić.Njegovo</a:t>
            </a:r>
            <a:r>
              <a:rPr lang="en-US" sz="1000" dirty="0">
                <a:solidFill>
                  <a:schemeClr val="tx1"/>
                </a:solidFill>
              </a:rPr>
              <a:t> </a:t>
            </a:r>
            <a:r>
              <a:rPr lang="en-US" sz="1000" dirty="0" err="1">
                <a:solidFill>
                  <a:schemeClr val="tx1"/>
                </a:solidFill>
              </a:rPr>
              <a:t>ime</a:t>
            </a:r>
            <a:r>
              <a:rPr lang="en-US" sz="1000" dirty="0">
                <a:solidFill>
                  <a:schemeClr val="tx1"/>
                </a:solidFill>
              </a:rPr>
              <a:t> </a:t>
            </a:r>
            <a:r>
              <a:rPr lang="en-US" sz="1000" dirty="0" err="1">
                <a:solidFill>
                  <a:schemeClr val="tx1"/>
                </a:solidFill>
              </a:rPr>
              <a:t>nećete</a:t>
            </a:r>
            <a:r>
              <a:rPr lang="en-US" sz="1000" dirty="0">
                <a:solidFill>
                  <a:schemeClr val="tx1"/>
                </a:solidFill>
              </a:rPr>
              <a:t> </a:t>
            </a:r>
            <a:r>
              <a:rPr lang="en-US" sz="1000" dirty="0" err="1">
                <a:solidFill>
                  <a:schemeClr val="tx1"/>
                </a:solidFill>
              </a:rPr>
              <a:t>pronaći</a:t>
            </a:r>
            <a:r>
              <a:rPr lang="en-US" sz="1000" dirty="0">
                <a:solidFill>
                  <a:schemeClr val="tx1"/>
                </a:solidFill>
              </a:rPr>
              <a:t> u </a:t>
            </a:r>
            <a:r>
              <a:rPr lang="en-US" sz="1000" dirty="0" err="1">
                <a:solidFill>
                  <a:schemeClr val="tx1"/>
                </a:solidFill>
              </a:rPr>
              <a:t>našem</a:t>
            </a:r>
            <a:r>
              <a:rPr lang="en-US" sz="1000" dirty="0">
                <a:solidFill>
                  <a:schemeClr val="tx1"/>
                </a:solidFill>
              </a:rPr>
              <a:t> </a:t>
            </a:r>
            <a:r>
              <a:rPr lang="en-US" sz="1000" dirty="0" err="1">
                <a:solidFill>
                  <a:schemeClr val="tx1"/>
                </a:solidFill>
              </a:rPr>
              <a:t>imeniku</a:t>
            </a:r>
            <a:r>
              <a:rPr lang="en-US" sz="1000" dirty="0">
                <a:solidFill>
                  <a:schemeClr val="tx1"/>
                </a:solidFill>
              </a:rPr>
              <a:t>, </a:t>
            </a:r>
            <a:r>
              <a:rPr lang="en-US" sz="1000" dirty="0" err="1">
                <a:solidFill>
                  <a:schemeClr val="tx1"/>
                </a:solidFill>
              </a:rPr>
              <a:t>ali</a:t>
            </a:r>
            <a:r>
              <a:rPr lang="en-US" sz="1000" dirty="0">
                <a:solidFill>
                  <a:schemeClr val="tx1"/>
                </a:solidFill>
              </a:rPr>
              <a:t> on je </a:t>
            </a:r>
            <a:r>
              <a:rPr lang="en-US" sz="1000" dirty="0" err="1">
                <a:solidFill>
                  <a:schemeClr val="tx1"/>
                </a:solidFill>
              </a:rPr>
              <a:t>ipak</a:t>
            </a:r>
            <a:r>
              <a:rPr lang="en-US" sz="1000" dirty="0">
                <a:solidFill>
                  <a:schemeClr val="tx1"/>
                </a:solidFill>
              </a:rPr>
              <a:t> </a:t>
            </a:r>
            <a:r>
              <a:rPr lang="en-US" sz="1000" dirty="0" err="1">
                <a:solidFill>
                  <a:schemeClr val="tx1"/>
                </a:solidFill>
              </a:rPr>
              <a:t>svaki</a:t>
            </a:r>
            <a:r>
              <a:rPr lang="en-US" sz="1000" dirty="0">
                <a:solidFill>
                  <a:schemeClr val="tx1"/>
                </a:solidFill>
              </a:rPr>
              <a:t> </a:t>
            </a:r>
            <a:r>
              <a:rPr lang="en-US" sz="1000" dirty="0" err="1">
                <a:solidFill>
                  <a:schemeClr val="tx1"/>
                </a:solidFill>
              </a:rPr>
              <a:t>dan</a:t>
            </a:r>
            <a:r>
              <a:rPr lang="en-US" sz="1000" dirty="0">
                <a:solidFill>
                  <a:schemeClr val="tx1"/>
                </a:solidFill>
              </a:rPr>
              <a:t> u </a:t>
            </a:r>
            <a:r>
              <a:rPr lang="en-US" sz="1000" dirty="0" err="1">
                <a:solidFill>
                  <a:schemeClr val="tx1"/>
                </a:solidFill>
              </a:rPr>
              <a:t>školi</a:t>
            </a:r>
            <a:r>
              <a:rPr lang="en-US" sz="1000" dirty="0">
                <a:solidFill>
                  <a:schemeClr val="tx1"/>
                </a:solidFill>
              </a:rPr>
              <a:t>. Lea </a:t>
            </a:r>
            <a:r>
              <a:rPr lang="en-US" sz="1000" dirty="0" err="1">
                <a:solidFill>
                  <a:schemeClr val="tx1"/>
                </a:solidFill>
              </a:rPr>
              <a:t>njegovi</a:t>
            </a:r>
            <a:r>
              <a:rPr lang="en-US" sz="1000" dirty="0">
                <a:solidFill>
                  <a:schemeClr val="tx1"/>
                </a:solidFill>
              </a:rPr>
              <a:t> </a:t>
            </a:r>
            <a:r>
              <a:rPr lang="en-US" sz="1000" dirty="0" err="1">
                <a:solidFill>
                  <a:schemeClr val="tx1"/>
                </a:solidFill>
              </a:rPr>
              <a:t>prijatelji</a:t>
            </a:r>
            <a:r>
              <a:rPr lang="hr-HR" sz="1000" dirty="0">
                <a:solidFill>
                  <a:schemeClr val="tx1"/>
                </a:solidFill>
              </a:rPr>
              <a:t> </a:t>
            </a:r>
            <a:r>
              <a:rPr lang="en-US" sz="1000" dirty="0">
                <a:solidFill>
                  <a:schemeClr val="tx1"/>
                </a:solidFill>
              </a:rPr>
              <a:t>nose </a:t>
            </a:r>
            <a:r>
              <a:rPr lang="en-US" sz="1000" dirty="0" err="1">
                <a:solidFill>
                  <a:schemeClr val="tx1"/>
                </a:solidFill>
              </a:rPr>
              <a:t>kući</a:t>
            </a:r>
            <a:r>
              <a:rPr lang="en-US" sz="1000" dirty="0">
                <a:solidFill>
                  <a:schemeClr val="tx1"/>
                </a:solidFill>
              </a:rPr>
              <a:t> </a:t>
            </a:r>
            <a:r>
              <a:rPr lang="en-US" sz="1000" dirty="0" err="1">
                <a:solidFill>
                  <a:schemeClr val="tx1"/>
                </a:solidFill>
              </a:rPr>
              <a:t>i</a:t>
            </a:r>
            <a:r>
              <a:rPr lang="en-US" sz="1000" dirty="0">
                <a:solidFill>
                  <a:schemeClr val="tx1"/>
                </a:solidFill>
              </a:rPr>
              <a:t> s </a:t>
            </a:r>
            <a:r>
              <a:rPr lang="en-US" sz="1000" dirty="0" err="1">
                <a:solidFill>
                  <a:schemeClr val="tx1"/>
                </a:solidFill>
              </a:rPr>
              <a:t>njim</a:t>
            </a:r>
            <a:r>
              <a:rPr lang="en-US" sz="1000" dirty="0">
                <a:solidFill>
                  <a:schemeClr val="tx1"/>
                </a:solidFill>
              </a:rPr>
              <a:t> se</a:t>
            </a:r>
            <a:r>
              <a:rPr lang="hr-HR" sz="1000" dirty="0">
                <a:solidFill>
                  <a:schemeClr val="tx1"/>
                </a:solidFill>
              </a:rPr>
              <a:t> </a:t>
            </a:r>
            <a:r>
              <a:rPr lang="en-US" sz="1000" dirty="0" err="1">
                <a:solidFill>
                  <a:schemeClr val="tx1"/>
                </a:solidFill>
              </a:rPr>
              <a:t>druže</a:t>
            </a:r>
            <a:r>
              <a:rPr lang="hr-HR" sz="1000" dirty="0">
                <a:solidFill>
                  <a:schemeClr val="tx1"/>
                </a:solidFill>
              </a:rPr>
              <a:t>.U</a:t>
            </a:r>
            <a:r>
              <a:rPr lang="en-US" sz="1000" dirty="0" err="1">
                <a:solidFill>
                  <a:schemeClr val="tx1"/>
                </a:solidFill>
              </a:rPr>
              <a:t>čenik</a:t>
            </a:r>
            <a:r>
              <a:rPr lang="en-US" sz="1000" dirty="0">
                <a:solidFill>
                  <a:schemeClr val="tx1"/>
                </a:solidFill>
              </a:rPr>
              <a:t> </a:t>
            </a:r>
            <a:r>
              <a:rPr lang="en-US" sz="1000" dirty="0" err="1">
                <a:solidFill>
                  <a:schemeClr val="tx1"/>
                </a:solidFill>
              </a:rPr>
              <a:t>koji</a:t>
            </a:r>
            <a:r>
              <a:rPr lang="en-US" sz="1000" dirty="0">
                <a:solidFill>
                  <a:schemeClr val="tx1"/>
                </a:solidFill>
              </a:rPr>
              <a:t> je </a:t>
            </a:r>
            <a:r>
              <a:rPr lang="en-US" sz="1000" dirty="0" err="1">
                <a:solidFill>
                  <a:schemeClr val="tx1"/>
                </a:solidFill>
              </a:rPr>
              <a:t>nosio</a:t>
            </a:r>
            <a:r>
              <a:rPr lang="en-US" sz="1000" dirty="0">
                <a:solidFill>
                  <a:schemeClr val="tx1"/>
                </a:solidFill>
              </a:rPr>
              <a:t> Lea </a:t>
            </a:r>
            <a:r>
              <a:rPr lang="en-US" sz="1000" dirty="0" err="1">
                <a:solidFill>
                  <a:schemeClr val="tx1"/>
                </a:solidFill>
              </a:rPr>
              <a:t>kući</a:t>
            </a:r>
            <a:r>
              <a:rPr lang="en-US" sz="1000" dirty="0">
                <a:solidFill>
                  <a:schemeClr val="tx1"/>
                </a:solidFill>
              </a:rPr>
              <a:t>, </a:t>
            </a:r>
            <a:r>
              <a:rPr lang="en-US" sz="1000" dirty="0" err="1">
                <a:solidFill>
                  <a:schemeClr val="tx1"/>
                </a:solidFill>
              </a:rPr>
              <a:t>prije</a:t>
            </a:r>
            <a:r>
              <a:rPr lang="en-US" sz="1000" dirty="0">
                <a:solidFill>
                  <a:schemeClr val="tx1"/>
                </a:solidFill>
              </a:rPr>
              <a:t> </a:t>
            </a:r>
            <a:r>
              <a:rPr lang="en-US" sz="1000" dirty="0" err="1">
                <a:solidFill>
                  <a:schemeClr val="tx1"/>
                </a:solidFill>
              </a:rPr>
              <a:t>početka</a:t>
            </a:r>
            <a:r>
              <a:rPr lang="en-US" sz="1000" dirty="0">
                <a:solidFill>
                  <a:schemeClr val="tx1"/>
                </a:solidFill>
              </a:rPr>
              <a:t> </a:t>
            </a:r>
            <a:r>
              <a:rPr lang="en-US" sz="1000" dirty="0" err="1">
                <a:solidFill>
                  <a:schemeClr val="tx1"/>
                </a:solidFill>
              </a:rPr>
              <a:t>rada</a:t>
            </a:r>
            <a:r>
              <a:rPr lang="en-US" sz="1000" dirty="0">
                <a:solidFill>
                  <a:schemeClr val="tx1"/>
                </a:solidFill>
              </a:rPr>
              <a:t> </a:t>
            </a:r>
            <a:r>
              <a:rPr lang="en-US" sz="1000" dirty="0" err="1">
                <a:solidFill>
                  <a:schemeClr val="tx1"/>
                </a:solidFill>
              </a:rPr>
              <a:t>pročita</a:t>
            </a:r>
            <a:r>
              <a:rPr lang="en-US" sz="1000" dirty="0">
                <a:solidFill>
                  <a:schemeClr val="tx1"/>
                </a:solidFill>
              </a:rPr>
              <a:t> </a:t>
            </a:r>
            <a:r>
              <a:rPr lang="en-US" sz="1000" dirty="0" err="1">
                <a:solidFill>
                  <a:schemeClr val="tx1"/>
                </a:solidFill>
              </a:rPr>
              <a:t>što</a:t>
            </a:r>
            <a:r>
              <a:rPr lang="en-US" sz="1000" dirty="0">
                <a:solidFill>
                  <a:schemeClr val="tx1"/>
                </a:solidFill>
              </a:rPr>
              <a:t> je radio </a:t>
            </a:r>
            <a:r>
              <a:rPr lang="en-US" sz="1000" dirty="0" err="1">
                <a:solidFill>
                  <a:schemeClr val="tx1"/>
                </a:solidFill>
              </a:rPr>
              <a:t>i</a:t>
            </a:r>
            <a:r>
              <a:rPr lang="en-US" sz="1000" dirty="0">
                <a:solidFill>
                  <a:schemeClr val="tx1"/>
                </a:solidFill>
              </a:rPr>
              <a:t> </a:t>
            </a:r>
            <a:r>
              <a:rPr lang="en-US" sz="1000" dirty="0" err="1">
                <a:solidFill>
                  <a:schemeClr val="tx1"/>
                </a:solidFill>
              </a:rPr>
              <a:t>gdje</a:t>
            </a:r>
            <a:r>
              <a:rPr lang="en-US" sz="1000" dirty="0">
                <a:solidFill>
                  <a:schemeClr val="tx1"/>
                </a:solidFill>
              </a:rPr>
              <a:t> je bio s </a:t>
            </a:r>
            <a:r>
              <a:rPr lang="en-US" sz="1000" dirty="0" err="1">
                <a:solidFill>
                  <a:schemeClr val="tx1"/>
                </a:solidFill>
              </a:rPr>
              <a:t>Leom</a:t>
            </a:r>
            <a:r>
              <a:rPr lang="en-US" sz="1000" dirty="0">
                <a:solidFill>
                  <a:schemeClr val="tx1"/>
                </a:solidFill>
              </a:rPr>
              <a:t>. </a:t>
            </a:r>
            <a:endParaRPr lang="hr-HR" sz="1000" dirty="0">
              <a:solidFill>
                <a:schemeClr val="tx1"/>
              </a:solidFill>
            </a:endParaRPr>
          </a:p>
          <a:p>
            <a:pPr>
              <a:defRPr/>
            </a:pPr>
            <a:endParaRPr lang="hr-HR" sz="1000" dirty="0">
              <a:solidFill>
                <a:schemeClr val="tx1"/>
              </a:solidFill>
            </a:endParaRPr>
          </a:p>
        </p:txBody>
      </p:sp>
      <p:sp>
        <p:nvSpPr>
          <p:cNvPr id="37" name="Rectangle 36"/>
          <p:cNvSpPr/>
          <p:nvPr/>
        </p:nvSpPr>
        <p:spPr>
          <a:xfrm>
            <a:off x="3786188" y="6929438"/>
            <a:ext cx="1571625" cy="50006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sz="1000" dirty="0">
                <a:solidFill>
                  <a:schemeClr val="tx1"/>
                </a:solidFill>
              </a:rPr>
              <a:t>Andrija Krković, 1. mjesto na proljetnom krosu.</a:t>
            </a:r>
            <a:endParaRPr lang="hr-HR" sz="1000" dirty="0">
              <a:solidFill>
                <a:schemeClr val="tx1"/>
              </a:solidFill>
            </a:endParaRPr>
          </a:p>
        </p:txBody>
      </p:sp>
      <p:sp>
        <p:nvSpPr>
          <p:cNvPr id="38" name="Oval 37"/>
          <p:cNvSpPr/>
          <p:nvPr/>
        </p:nvSpPr>
        <p:spPr>
          <a:xfrm>
            <a:off x="5643563" y="7500938"/>
            <a:ext cx="571500" cy="285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sz="1100" dirty="0">
                <a:solidFill>
                  <a:schemeClr val="tx1"/>
                </a:solidFill>
              </a:rPr>
              <a:t>1.b</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9250053"/>
          <p:cNvPicPr>
            <a:picLocks noChangeAspect="1" noChangeArrowheads="1"/>
          </p:cNvPicPr>
          <p:nvPr/>
        </p:nvPicPr>
        <p:blipFill>
          <a:blip r:embed="rId2" cstate="print"/>
          <a:srcRect/>
          <a:stretch>
            <a:fillRect/>
          </a:stretch>
        </p:blipFill>
        <p:spPr bwMode="auto">
          <a:xfrm>
            <a:off x="285728" y="428596"/>
            <a:ext cx="3219450" cy="2409825"/>
          </a:xfrm>
          <a:prstGeom prst="rect">
            <a:avLst/>
          </a:prstGeom>
          <a:noFill/>
          <a:ln w="9525">
            <a:noFill/>
            <a:miter lim="800000"/>
            <a:headEnd/>
            <a:tailEnd/>
          </a:ln>
        </p:spPr>
      </p:pic>
      <p:sp>
        <p:nvSpPr>
          <p:cNvPr id="5" name="Rectangle 4"/>
          <p:cNvSpPr/>
          <p:nvPr/>
        </p:nvSpPr>
        <p:spPr>
          <a:xfrm>
            <a:off x="3500414" y="500034"/>
            <a:ext cx="3357586" cy="1815882"/>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hr-HR" sz="2800" b="1" dirty="0"/>
              <a:t>„Vaši učitelji rade naporno i odrađuju s vama jako dobar posao“</a:t>
            </a:r>
          </a:p>
        </p:txBody>
      </p:sp>
      <p:sp>
        <p:nvSpPr>
          <p:cNvPr id="6" name="Rectangle 5"/>
          <p:cNvSpPr/>
          <p:nvPr/>
        </p:nvSpPr>
        <p:spPr>
          <a:xfrm>
            <a:off x="214290" y="2928926"/>
            <a:ext cx="6643710" cy="461665"/>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hr-HR" sz="2400" b="1" dirty="0"/>
              <a:t>Intervju s </a:t>
            </a:r>
            <a:r>
              <a:rPr lang="hr-HR" sz="2400" b="1" dirty="0" smtClean="0"/>
              <a:t>gradonačelnikom </a:t>
            </a:r>
            <a:r>
              <a:rPr lang="hr-HR" sz="2400" b="1" dirty="0"/>
              <a:t>Dinkom Pintarićem</a:t>
            </a:r>
          </a:p>
        </p:txBody>
      </p:sp>
      <p:sp>
        <p:nvSpPr>
          <p:cNvPr id="8" name="Rectangle 7"/>
          <p:cNvSpPr/>
          <p:nvPr/>
        </p:nvSpPr>
        <p:spPr>
          <a:xfrm>
            <a:off x="285728" y="3357554"/>
            <a:ext cx="3000396" cy="5786446"/>
          </a:xfrm>
          <a:prstGeom prst="rect">
            <a:avLst/>
          </a:prstGeom>
          <a:solidFill>
            <a:srgbClr val="DFF2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r-HR" sz="1100" b="1" dirty="0">
                <a:solidFill>
                  <a:schemeClr val="tx1"/>
                </a:solidFill>
              </a:rPr>
              <a:t>VR</a:t>
            </a:r>
            <a:r>
              <a:rPr lang="hr-HR" sz="1100" dirty="0">
                <a:solidFill>
                  <a:schemeClr val="tx1"/>
                </a:solidFill>
              </a:rPr>
              <a:t>: </a:t>
            </a:r>
            <a:r>
              <a:rPr lang="hr-HR" sz="1100" b="1" dirty="0">
                <a:solidFill>
                  <a:schemeClr val="accent6">
                    <a:lumMod val="75000"/>
                  </a:schemeClr>
                </a:solidFill>
              </a:rPr>
              <a:t>Kada ste se počeli baviti politikom? </a:t>
            </a:r>
            <a:r>
              <a:rPr lang="hr-HR" sz="1100" b="1" dirty="0">
                <a:solidFill>
                  <a:schemeClr val="tx1"/>
                </a:solidFill>
              </a:rPr>
              <a:t>Gradonačelnik</a:t>
            </a:r>
            <a:r>
              <a:rPr lang="hr-HR" sz="1100" dirty="0">
                <a:solidFill>
                  <a:schemeClr val="tx1"/>
                </a:solidFill>
              </a:rPr>
              <a:t>:Politikom sam se počeo baviti 1990.g. </a:t>
            </a:r>
          </a:p>
          <a:p>
            <a:r>
              <a:rPr lang="hr-HR" sz="1100" b="1" dirty="0">
                <a:solidFill>
                  <a:schemeClr val="tx1"/>
                </a:solidFill>
              </a:rPr>
              <a:t>VR</a:t>
            </a:r>
            <a:r>
              <a:rPr lang="hr-HR" sz="1100" dirty="0">
                <a:solidFill>
                  <a:schemeClr val="tx1"/>
                </a:solidFill>
              </a:rPr>
              <a:t>: </a:t>
            </a:r>
            <a:r>
              <a:rPr lang="hr-HR" sz="1100" b="1" dirty="0">
                <a:solidFill>
                  <a:schemeClr val="accent6">
                    <a:lumMod val="75000"/>
                  </a:schemeClr>
                </a:solidFill>
              </a:rPr>
              <a:t>Što Vas je potaklo na to?     </a:t>
            </a:r>
          </a:p>
          <a:p>
            <a:r>
              <a:rPr lang="hr-HR" sz="1100" b="1" dirty="0">
                <a:solidFill>
                  <a:schemeClr val="tx1"/>
                </a:solidFill>
              </a:rPr>
              <a:t>Gradonačelnik</a:t>
            </a:r>
            <a:r>
              <a:rPr lang="hr-HR" sz="1100" dirty="0">
                <a:solidFill>
                  <a:schemeClr val="tx1"/>
                </a:solidFill>
              </a:rPr>
              <a:t>: U to vrijeme osnivala se jedna velika stranka, to je HDZ, koja je imala značajke jednog velikog, masovnog pokreta i ja sam smatrao da je moja dužnost kao domoljuba da se priključim tom pokretu i na taj način sam se prvo kao član pokreta i stranke počeo baviti politikom.</a:t>
            </a:r>
          </a:p>
          <a:p>
            <a:r>
              <a:rPr lang="hr-HR" sz="1100" b="1" dirty="0">
                <a:solidFill>
                  <a:schemeClr val="tx1"/>
                </a:solidFill>
              </a:rPr>
              <a:t>VR</a:t>
            </a:r>
            <a:r>
              <a:rPr lang="hr-HR" sz="1100" dirty="0">
                <a:solidFill>
                  <a:schemeClr val="tx1"/>
                </a:solidFill>
              </a:rPr>
              <a:t>: </a:t>
            </a:r>
            <a:r>
              <a:rPr lang="hr-HR" sz="1100" b="1" dirty="0">
                <a:solidFill>
                  <a:schemeClr val="accent6">
                    <a:lumMod val="75000"/>
                  </a:schemeClr>
                </a:solidFill>
              </a:rPr>
              <a:t>Što biste poručili mladeži koja se želi baviti politikom?</a:t>
            </a:r>
          </a:p>
          <a:p>
            <a:r>
              <a:rPr lang="hr-HR" sz="1100" b="1" dirty="0">
                <a:solidFill>
                  <a:schemeClr val="tx1"/>
                </a:solidFill>
              </a:rPr>
              <a:t>Gradonačelnik</a:t>
            </a:r>
            <a:r>
              <a:rPr lang="hr-HR" sz="1100" dirty="0">
                <a:solidFill>
                  <a:schemeClr val="tx1"/>
                </a:solidFill>
              </a:rPr>
              <a:t>: Da se ne bave politikom. Ha, ha, ha. (-:</a:t>
            </a:r>
          </a:p>
          <a:p>
            <a:r>
              <a:rPr lang="hr-HR" sz="1100" b="1" dirty="0">
                <a:solidFill>
                  <a:schemeClr val="tx1"/>
                </a:solidFill>
              </a:rPr>
              <a:t>VR</a:t>
            </a:r>
            <a:r>
              <a:rPr lang="hr-HR" sz="1100" dirty="0">
                <a:solidFill>
                  <a:schemeClr val="tx1"/>
                </a:solidFill>
              </a:rPr>
              <a:t>: </a:t>
            </a:r>
            <a:r>
              <a:rPr lang="hr-HR" sz="1100" b="1" dirty="0">
                <a:solidFill>
                  <a:schemeClr val="accent6">
                    <a:lumMod val="75000"/>
                  </a:schemeClr>
                </a:solidFill>
              </a:rPr>
              <a:t>Kako Vam je politika utjecala na život?</a:t>
            </a:r>
          </a:p>
          <a:p>
            <a:r>
              <a:rPr lang="hr-HR" sz="1100" b="1" dirty="0">
                <a:solidFill>
                  <a:schemeClr val="tx1"/>
                </a:solidFill>
              </a:rPr>
              <a:t>Gradonačelnik</a:t>
            </a:r>
            <a:r>
              <a:rPr lang="hr-HR" sz="1100" dirty="0">
                <a:solidFill>
                  <a:schemeClr val="tx1"/>
                </a:solidFill>
              </a:rPr>
              <a:t>: Politika, sama po sebi malo, ali posao koji se veže uz politiku puno. Završio sam Pravni fakultet u Zagrebu i bio među stručnim ljudima HDZ-a pa je to jedan od razloga bavljenja politikom. Uglavnom sam se vrlo mlad, vama star, s nekih 30-ak godina počeo baviti poslovima upravljanja rukovođenja, dakle, praktički sam vrlo brzo, tijekom rata postao pomoćnik ravnatelja sisačke bolnice. Nakon toga bio sam rukovoditelj ili direktor HZZO-a pa nakon toga tajnik grada, odnosno Gradskog vijeća, i na kraju gradonačelnik. Tako da politika, sama po sebi, ne uzima puno vremena u privatnom životu, ali kad zbog te politike počnete voditi nekakve poslove i firme, onda to sasvim sigurno mijenja i privatan život, ili preciznije rečeno, malo ostaje vremena u privatnom životu, a puno tog svog vremena posvećujete poslu. </a:t>
            </a:r>
          </a:p>
          <a:p>
            <a:endParaRPr lang="hr-HR" sz="1100" dirty="0">
              <a:solidFill>
                <a:schemeClr val="tx1"/>
              </a:solidFill>
            </a:endParaRPr>
          </a:p>
        </p:txBody>
      </p:sp>
      <p:sp>
        <p:nvSpPr>
          <p:cNvPr id="9" name="Rectangle 8"/>
          <p:cNvSpPr/>
          <p:nvPr/>
        </p:nvSpPr>
        <p:spPr>
          <a:xfrm>
            <a:off x="3429000" y="3428992"/>
            <a:ext cx="3143272" cy="5500694"/>
          </a:xfrm>
          <a:prstGeom prst="rect">
            <a:avLst/>
          </a:prstGeom>
          <a:solidFill>
            <a:srgbClr val="DFF2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r-HR" sz="1100" dirty="0" smtClean="0">
                <a:solidFill>
                  <a:schemeClr val="tx1"/>
                </a:solidFill>
              </a:rPr>
              <a:t>Tako </a:t>
            </a:r>
            <a:r>
              <a:rPr lang="hr-HR" sz="1100" dirty="0">
                <a:solidFill>
                  <a:schemeClr val="tx1"/>
                </a:solidFill>
              </a:rPr>
              <a:t>politika zapravo indirektno utječe na privatan život i slobodno vrijeme.</a:t>
            </a:r>
          </a:p>
          <a:p>
            <a:r>
              <a:rPr lang="hr-HR" sz="1100" b="1" dirty="0">
                <a:solidFill>
                  <a:schemeClr val="tx1"/>
                </a:solidFill>
              </a:rPr>
              <a:t>VR</a:t>
            </a:r>
            <a:r>
              <a:rPr lang="hr-HR" sz="1100" dirty="0">
                <a:solidFill>
                  <a:schemeClr val="tx1"/>
                </a:solidFill>
              </a:rPr>
              <a:t>: </a:t>
            </a:r>
            <a:r>
              <a:rPr lang="hr-HR" sz="1100" b="1" dirty="0">
                <a:solidFill>
                  <a:schemeClr val="accent6">
                    <a:lumMod val="75000"/>
                  </a:schemeClr>
                </a:solidFill>
              </a:rPr>
              <a:t>Planirate li kakve nove projekte u gradu?</a:t>
            </a:r>
          </a:p>
          <a:p>
            <a:r>
              <a:rPr lang="hr-HR" sz="1100" b="1" dirty="0">
                <a:solidFill>
                  <a:schemeClr val="tx1"/>
                </a:solidFill>
              </a:rPr>
              <a:t>Gradonačelnik</a:t>
            </a:r>
            <a:r>
              <a:rPr lang="hr-HR" sz="1100" dirty="0">
                <a:solidFill>
                  <a:schemeClr val="tx1"/>
                </a:solidFill>
              </a:rPr>
              <a:t>: Da. Uvijek se planiraju neki novi projekti, ali evo, vi ste svi već ozbiljni novinari, pa znate da vlada kriza i recesija u cijelom svijetu, pa tako i u Hrvatskoj i Sisku i kad su takva vremena gradski proračun se koristi za plaće i održavanje grada, održavanje  igrališta,  gradski prijevoz itd. Dakle ove godine sve se svodilo na nekakvo održavanje, ali jedan od prvih već gotovih projekata je da svaka škola ima igralište, ima dvoranu. Završena je školska dvorana u naselju Budaševo i još jedan veliki projekt, koji je već pri kraju, a to je izgradnja novog dječjeg vrtića na Zelenom brijegu koji bi se trebao otvoriti početkom sljedeće godine. A što se tiče velikog projekta koji se radi, u tijeku je izgradnja nove velike gradske športske dvorane koja će moći primiti negdje oko 3000 gledatelja. Trebala bi biti gotova za nekih godinu- dvije. To su sad neki projekti što sam spomenuo koje vidite da su gotovi. Nije samo, kako se kaže da političari samo pričaju, da ništa ne naprave, evo s druge strane postoje neki projekti koje bi tek trebalo početi raditi:  najvažnija je ova cesta Sisak- Zagreb, vidite da je to sad opet stalo, ali ta autocesta se svakako gradi i drugi veliki projekt je izgradnja Novog mosta preko rijeke Kupe. On će biti vrlo blizu Željezničkom mostu, i vidjet ćete da su već počeli ti pripremni radovi, znači da ćemo već sredinom ili krajem sljedeće godine vidjeti da se rade neke stvari na obali Kupe, a sve u smislu izgradnje novog mosta. </a:t>
            </a:r>
          </a:p>
        </p:txBody>
      </p:sp>
      <p:sp>
        <p:nvSpPr>
          <p:cNvPr id="7" name="Oval 6"/>
          <p:cNvSpPr/>
          <p:nvPr/>
        </p:nvSpPr>
        <p:spPr>
          <a:xfrm>
            <a:off x="6215082" y="8643966"/>
            <a:ext cx="642918" cy="5000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2000" dirty="0" smtClean="0"/>
              <a:t>3</a:t>
            </a:r>
            <a:endParaRPr lang="hr-HR" sz="20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B091448"/>
          <p:cNvPicPr>
            <a:picLocks noChangeAspect="1" noChangeArrowheads="1"/>
          </p:cNvPicPr>
          <p:nvPr/>
        </p:nvPicPr>
        <p:blipFill>
          <a:blip r:embed="rId3" cstate="print"/>
          <a:srcRect l="10046" r="15612" b="8031"/>
          <a:stretch>
            <a:fillRect/>
          </a:stretch>
        </p:blipFill>
        <p:spPr bwMode="auto">
          <a:xfrm rot="5400000">
            <a:off x="-35719" y="178563"/>
            <a:ext cx="1857388" cy="1785950"/>
          </a:xfrm>
          <a:prstGeom prst="rect">
            <a:avLst/>
          </a:prstGeom>
          <a:noFill/>
          <a:ln w="9525">
            <a:noFill/>
            <a:miter lim="800000"/>
            <a:headEnd/>
            <a:tailEnd/>
          </a:ln>
        </p:spPr>
      </p:pic>
      <p:sp>
        <p:nvSpPr>
          <p:cNvPr id="8" name="Rectangle 7"/>
          <p:cNvSpPr/>
          <p:nvPr/>
        </p:nvSpPr>
        <p:spPr>
          <a:xfrm>
            <a:off x="0" y="2786050"/>
            <a:ext cx="2643182" cy="150019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hr-HR" sz="1000" dirty="0" smtClean="0">
              <a:solidFill>
                <a:schemeClr val="tx1"/>
              </a:solidFill>
            </a:endParaRPr>
          </a:p>
          <a:p>
            <a:r>
              <a:rPr lang="hr-HR" sz="1000" dirty="0" smtClean="0">
                <a:solidFill>
                  <a:schemeClr val="tx1"/>
                </a:solidFill>
              </a:rPr>
              <a:t>U </a:t>
            </a:r>
            <a:r>
              <a:rPr lang="hr-HR" sz="1000" dirty="0">
                <a:solidFill>
                  <a:schemeClr val="tx1"/>
                </a:solidFill>
              </a:rPr>
              <a:t>Narodnoj knjižnici i čitaonici Sisak u Rimskoj ulici organiziran je kviz povodom međunarodne godine astronomije pod naslovom „Abeceda svemira“. OŠ Viktorovac, Sisak predstavljale su dvije ekipe šestih i sedmih razreda.</a:t>
            </a:r>
          </a:p>
          <a:p>
            <a:r>
              <a:rPr lang="hr-HR" sz="1000" dirty="0">
                <a:solidFill>
                  <a:schemeClr val="tx1"/>
                </a:solidFill>
              </a:rPr>
              <a:t>U konkurenciji  5 osnovnih sisačkih škola pobijedila je mješovita ekipa OŠ Viktorovac, Sisak šestih i sedmih razreda – Borna Andres, 6.r., Ivana Tomić, 7.r., Petra Janušić, 7. r.</a:t>
            </a:r>
          </a:p>
          <a:p>
            <a:endParaRPr lang="hr-HR" sz="1000" dirty="0"/>
          </a:p>
        </p:txBody>
      </p:sp>
      <p:pic>
        <p:nvPicPr>
          <p:cNvPr id="1028" name="Picture 4"/>
          <p:cNvPicPr>
            <a:picLocks noChangeAspect="1" noChangeArrowheads="1"/>
          </p:cNvPicPr>
          <p:nvPr/>
        </p:nvPicPr>
        <p:blipFill>
          <a:blip r:embed="rId4" cstate="print"/>
          <a:srcRect l="9091" t="9106" r="9091"/>
          <a:stretch>
            <a:fillRect/>
          </a:stretch>
        </p:blipFill>
        <p:spPr bwMode="auto">
          <a:xfrm>
            <a:off x="2643182" y="2285984"/>
            <a:ext cx="2222156" cy="1643074"/>
          </a:xfrm>
          <a:prstGeom prst="rect">
            <a:avLst/>
          </a:prstGeom>
          <a:noFill/>
        </p:spPr>
      </p:pic>
      <p:pic>
        <p:nvPicPr>
          <p:cNvPr id="1029" name="Picture 5" descr="zajedno sa veleposlanikom i njegovom ženom"/>
          <p:cNvPicPr>
            <a:picLocks noChangeAspect="1" noChangeArrowheads="1"/>
          </p:cNvPicPr>
          <p:nvPr/>
        </p:nvPicPr>
        <p:blipFill>
          <a:blip r:embed="rId5" cstate="print"/>
          <a:srcRect l="8955" t="9000" r="5970" b="3999"/>
          <a:stretch>
            <a:fillRect/>
          </a:stretch>
        </p:blipFill>
        <p:spPr bwMode="auto">
          <a:xfrm>
            <a:off x="4705006" y="2285985"/>
            <a:ext cx="2152993" cy="1643074"/>
          </a:xfrm>
          <a:prstGeom prst="rect">
            <a:avLst/>
          </a:prstGeom>
          <a:noFill/>
          <a:ln w="9525">
            <a:noFill/>
            <a:miter lim="800000"/>
            <a:headEnd/>
            <a:tailEnd/>
          </a:ln>
        </p:spPr>
      </p:pic>
      <p:sp>
        <p:nvSpPr>
          <p:cNvPr id="12" name="Rectangle 11"/>
          <p:cNvSpPr/>
          <p:nvPr/>
        </p:nvSpPr>
        <p:spPr>
          <a:xfrm>
            <a:off x="2643182" y="3929058"/>
            <a:ext cx="4214818" cy="107157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hr-HR" sz="1000" dirty="0" smtClean="0">
              <a:solidFill>
                <a:schemeClr val="tx1"/>
              </a:solidFill>
            </a:endParaRPr>
          </a:p>
          <a:p>
            <a:endParaRPr lang="hr-HR" sz="1000" dirty="0" smtClean="0">
              <a:solidFill>
                <a:schemeClr val="tx1"/>
              </a:solidFill>
            </a:endParaRPr>
          </a:p>
          <a:p>
            <a:r>
              <a:rPr lang="hr-HR" sz="1000" dirty="0" smtClean="0">
                <a:solidFill>
                  <a:schemeClr val="tx1"/>
                </a:solidFill>
              </a:rPr>
              <a:t>U </a:t>
            </a:r>
            <a:r>
              <a:rPr lang="hr-HR" sz="1000" dirty="0">
                <a:solidFill>
                  <a:schemeClr val="tx1"/>
                </a:solidFill>
              </a:rPr>
              <a:t>Narodnoj knjižnici i čitaonici – Dječji odjel organizirana je izložba o Brazilu i kviz o saznanjima o toj državi. Kviz je održan 4. studenog 2009. a na njemu je sudjelovalo 8 ekipa sisačkih osnovnih škola. Ekipu geografa OŠ Viktorovac, Sisak predstavljale su učenice šestog razreda: Lucija Buinac, Gracija Baljak i Lucija Čujić. </a:t>
            </a:r>
            <a:r>
              <a:rPr lang="hr-HR" sz="1000" dirty="0" smtClean="0">
                <a:solidFill>
                  <a:schemeClr val="tx1"/>
                </a:solidFill>
              </a:rPr>
              <a:t> Ekipa </a:t>
            </a:r>
            <a:r>
              <a:rPr lang="hr-HR" sz="1000" dirty="0">
                <a:solidFill>
                  <a:schemeClr val="tx1"/>
                </a:solidFill>
              </a:rPr>
              <a:t>OŠ Viktorovac je pobijedila i kao nagradu dobila posjet brazilskom Veleposlanstvu u Zagrebu, te jedan trening tradiconalnog brazilskog plesa capoiere.</a:t>
            </a:r>
          </a:p>
          <a:p>
            <a:r>
              <a:rPr lang="hr-HR" sz="1000" dirty="0"/>
              <a:t> </a:t>
            </a:r>
          </a:p>
          <a:p>
            <a:pPr algn="ctr"/>
            <a:endParaRPr lang="hr-HR" sz="1000" dirty="0"/>
          </a:p>
        </p:txBody>
      </p:sp>
      <p:sp>
        <p:nvSpPr>
          <p:cNvPr id="13" name="Rectangle 12"/>
          <p:cNvSpPr/>
          <p:nvPr/>
        </p:nvSpPr>
        <p:spPr>
          <a:xfrm>
            <a:off x="4000504" y="3428992"/>
            <a:ext cx="2413418" cy="584775"/>
          </a:xfrm>
          <a:prstGeom prst="rect">
            <a:avLst/>
          </a:prstGeom>
          <a:noFill/>
        </p:spPr>
        <p:txBody>
          <a:bodyPr wrap="square" lIns="91440" tIns="45720" rIns="91440" bIns="45720">
            <a:spAutoFit/>
          </a:bodyPr>
          <a:lstStyle/>
          <a:p>
            <a:pPr algn="ctr"/>
            <a:r>
              <a:rPr lang="hr-HR"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Kviz Brazil</a:t>
            </a:r>
            <a:endParaRPr lang="en-US"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030" name="Picture 6" descr="E:\SLIKE 053.JPG"/>
          <p:cNvPicPr>
            <a:picLocks noChangeAspect="1" noChangeArrowheads="1"/>
          </p:cNvPicPr>
          <p:nvPr/>
        </p:nvPicPr>
        <p:blipFill>
          <a:blip r:embed="rId6" cstate="print"/>
          <a:srcRect t="19048"/>
          <a:stretch>
            <a:fillRect/>
          </a:stretch>
        </p:blipFill>
        <p:spPr bwMode="auto">
          <a:xfrm>
            <a:off x="2643182" y="5000628"/>
            <a:ext cx="2000263" cy="1214446"/>
          </a:xfrm>
          <a:prstGeom prst="rect">
            <a:avLst/>
          </a:prstGeom>
          <a:noFill/>
        </p:spPr>
      </p:pic>
      <p:pic>
        <p:nvPicPr>
          <p:cNvPr id="1031" name="Picture 7" descr="E:\SLIKE 016.JPG"/>
          <p:cNvPicPr>
            <a:picLocks noChangeAspect="1" noChangeArrowheads="1"/>
          </p:cNvPicPr>
          <p:nvPr/>
        </p:nvPicPr>
        <p:blipFill>
          <a:blip r:embed="rId7" cstate="print"/>
          <a:srcRect l="5143" t="6857" r="4856" b="14285"/>
          <a:stretch>
            <a:fillRect/>
          </a:stretch>
        </p:blipFill>
        <p:spPr bwMode="auto">
          <a:xfrm>
            <a:off x="2643182" y="6000760"/>
            <a:ext cx="2065490" cy="1357322"/>
          </a:xfrm>
          <a:prstGeom prst="rect">
            <a:avLst/>
          </a:prstGeom>
          <a:noFill/>
        </p:spPr>
      </p:pic>
      <p:pic>
        <p:nvPicPr>
          <p:cNvPr id="1033" name="Picture 9" descr="E:\SLIKE 064.JPG"/>
          <p:cNvPicPr>
            <a:picLocks noChangeAspect="1" noChangeArrowheads="1"/>
          </p:cNvPicPr>
          <p:nvPr/>
        </p:nvPicPr>
        <p:blipFill>
          <a:blip r:embed="rId8" cstate="print"/>
          <a:srcRect l="5175" t="19531" r="7813" b="13672"/>
          <a:stretch>
            <a:fillRect/>
          </a:stretch>
        </p:blipFill>
        <p:spPr bwMode="auto">
          <a:xfrm>
            <a:off x="0" y="4286247"/>
            <a:ext cx="2643182" cy="1521837"/>
          </a:xfrm>
          <a:prstGeom prst="rect">
            <a:avLst/>
          </a:prstGeom>
          <a:noFill/>
        </p:spPr>
      </p:pic>
      <p:sp>
        <p:nvSpPr>
          <p:cNvPr id="18" name="Oval 17"/>
          <p:cNvSpPr/>
          <p:nvPr/>
        </p:nvSpPr>
        <p:spPr>
          <a:xfrm>
            <a:off x="2071678" y="5429256"/>
            <a:ext cx="714380" cy="4286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smtClean="0"/>
              <a:t>2.b</a:t>
            </a:r>
            <a:endParaRPr lang="hr-HR" dirty="0"/>
          </a:p>
        </p:txBody>
      </p:sp>
      <p:sp>
        <p:nvSpPr>
          <p:cNvPr id="19" name="Rectangle 18"/>
          <p:cNvSpPr/>
          <p:nvPr/>
        </p:nvSpPr>
        <p:spPr>
          <a:xfrm>
            <a:off x="0" y="5786446"/>
            <a:ext cx="2643182" cy="135732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hr-HR" sz="1000" dirty="0" smtClean="0">
                <a:solidFill>
                  <a:schemeClr val="tx1"/>
                </a:solidFill>
              </a:rPr>
              <a:t>Suradnja učenika, učiteljice Jadranke Janković i roditelja veoma je česta i uspješna u nastavnom procesu. Roditelji učestvuju u brojnim radionicama, često drže i nastavu u pojedinim predmetima i tako pridonose zanimljivoj i veseloj atmosferi u nastavnim oblicima rada. Jedan takav oblik rada bio je i doček svetog Nikole u njihovoj učionici. </a:t>
            </a:r>
            <a:endParaRPr lang="hr-HR" sz="1000" dirty="0">
              <a:solidFill>
                <a:schemeClr val="tx1"/>
              </a:solidFill>
            </a:endParaRPr>
          </a:p>
        </p:txBody>
      </p:sp>
      <p:sp>
        <p:nvSpPr>
          <p:cNvPr id="17" name="Rectangle 16"/>
          <p:cNvSpPr/>
          <p:nvPr/>
        </p:nvSpPr>
        <p:spPr>
          <a:xfrm>
            <a:off x="0" y="2000232"/>
            <a:ext cx="1785950" cy="285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dirty="0" smtClean="0"/>
              <a:t>Darko Bošković, akademski slikar.</a:t>
            </a:r>
            <a:endParaRPr lang="hr-HR" sz="1000" dirty="0"/>
          </a:p>
        </p:txBody>
      </p:sp>
      <p:sp>
        <p:nvSpPr>
          <p:cNvPr id="20" name="Rectangle 19"/>
          <p:cNvSpPr/>
          <p:nvPr/>
        </p:nvSpPr>
        <p:spPr>
          <a:xfrm>
            <a:off x="3857628" y="0"/>
            <a:ext cx="2786058" cy="523220"/>
          </a:xfrm>
          <a:prstGeom prst="rect">
            <a:avLst/>
          </a:prstGeom>
          <a:noFill/>
        </p:spPr>
        <p:txBody>
          <a:bodyPr wrap="square" lIns="91440" tIns="45720" rIns="91440" bIns="45720">
            <a:spAutoFit/>
          </a:bodyPr>
          <a:lstStyle/>
          <a:p>
            <a:pPr algn="ctr"/>
            <a:r>
              <a:rPr lang="hr-HR" sz="2800" b="0" cap="none" spc="0" dirty="0" smtClean="0">
                <a:ln w="18415" cmpd="sng">
                  <a:noFill/>
                  <a:prstDash val="solid"/>
                </a:ln>
                <a:effectLst>
                  <a:outerShdw blurRad="63500" dir="3600000" algn="tl" rotWithShape="0">
                    <a:srgbClr val="000000">
                      <a:alpha val="70000"/>
                    </a:srgbClr>
                  </a:outerShdw>
                </a:effectLst>
                <a:latin typeface="Bauhaus 93" pitchFamily="82" charset="0"/>
              </a:rPr>
              <a:t>Vrtuljkove vijesti</a:t>
            </a:r>
            <a:endParaRPr lang="hr-HR" sz="2800" b="0" cap="none" spc="0" dirty="0">
              <a:ln w="18415" cmpd="sng">
                <a:noFill/>
                <a:prstDash val="solid"/>
              </a:ln>
              <a:effectLst>
                <a:outerShdw blurRad="63500" dir="3600000" algn="tl" rotWithShape="0">
                  <a:srgbClr val="000000">
                    <a:alpha val="70000"/>
                  </a:srgbClr>
                </a:outerShdw>
              </a:effectLst>
            </a:endParaRPr>
          </a:p>
        </p:txBody>
      </p:sp>
      <p:sp>
        <p:nvSpPr>
          <p:cNvPr id="21" name="Rectangle 20"/>
          <p:cNvSpPr/>
          <p:nvPr/>
        </p:nvSpPr>
        <p:spPr>
          <a:xfrm>
            <a:off x="1785926" y="428596"/>
            <a:ext cx="5072074" cy="192882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hr-HR" sz="1000" b="1" dirty="0" smtClean="0">
              <a:solidFill>
                <a:schemeClr val="tx1"/>
              </a:solidFill>
            </a:endParaRPr>
          </a:p>
          <a:p>
            <a:pPr algn="just"/>
            <a:r>
              <a:rPr lang="hr-HR" sz="1000" b="1" dirty="0" smtClean="0">
                <a:solidFill>
                  <a:schemeClr val="tx1"/>
                </a:solidFill>
              </a:rPr>
              <a:t>Darko Bošković, akademski slikar</a:t>
            </a:r>
          </a:p>
          <a:p>
            <a:pPr algn="just"/>
            <a:r>
              <a:rPr lang="hr-HR" sz="900" dirty="0" smtClean="0">
                <a:solidFill>
                  <a:schemeClr val="tx1"/>
                </a:solidFill>
              </a:rPr>
              <a:t>Darko je još jedan naš uspješni bivši učenik kojem je u školi najdraži predmet bila likovna kultura, pa mu je ljubav prema slikarstvu ostala i dandanas. Zato našu školu ima u lijepom sjećanju. </a:t>
            </a:r>
          </a:p>
          <a:p>
            <a:pPr algn="just"/>
            <a:r>
              <a:rPr lang="hr-HR" sz="900" dirty="0" smtClean="0">
                <a:solidFill>
                  <a:schemeClr val="tx1"/>
                </a:solidFill>
              </a:rPr>
              <a:t>U svom stvaralaštvu ima svoje uzore: S. Dali, Michelangelo i Picasso. Postao je prepoznatljiv umjetnik koji svojim radom uspješno zarađuje za život. Trenutno je bavi oslikavanjem zračnim kistom. To je moderniji način slikanja. Crta slike na papiru, platnu, drvetu, oslikava automobile, motore, kamione, zidove i sl. Voli raznovrsnost u poslu i zato prihvaća oslikavati po svakakvim površinama i predmetima. Do sada je imao četiri izložbe. Unazad nekoliko godina,imao je tri izložbe slika 2005.,2006. u Gradskoj knjižnici u Sisku,2008. god. u Narodnoj čitaonici i knjižnici Sisak,te 2009 god.humanitarnu izložbu oslikavanja nojevih jaja u Kristalnoj Kocki Vedrine u Sisku gdje su sva financijska sredstva od prodanih izložaka išla u dobrotvorne svrhe za pomoć sedmogodišnjaku koji boluje od kvadripareze (oduzetost tijela).</a:t>
            </a:r>
          </a:p>
          <a:p>
            <a:pPr algn="just"/>
            <a:endParaRPr lang="hr-HR" sz="900" dirty="0" smtClean="0">
              <a:solidFill>
                <a:schemeClr val="tx1"/>
              </a:solidFill>
            </a:endParaRPr>
          </a:p>
          <a:p>
            <a:pPr algn="r"/>
            <a:r>
              <a:rPr lang="hr-HR" sz="900" dirty="0" smtClean="0">
                <a:solidFill>
                  <a:schemeClr val="tx1"/>
                </a:solidFill>
              </a:rPr>
              <a:t>Anja Štajcar, 6.c</a:t>
            </a:r>
          </a:p>
          <a:p>
            <a:pPr algn="ctr"/>
            <a:endParaRPr lang="hr-HR" sz="1000" dirty="0"/>
          </a:p>
        </p:txBody>
      </p:sp>
      <p:pic>
        <p:nvPicPr>
          <p:cNvPr id="2" name="Picture 2" descr="C:\Documents and Settings\Administrator\Desktop\Novinari\Kemija\P3240114.JPG"/>
          <p:cNvPicPr>
            <a:picLocks noChangeAspect="1" noChangeArrowheads="1"/>
          </p:cNvPicPr>
          <p:nvPr/>
        </p:nvPicPr>
        <p:blipFill>
          <a:blip r:embed="rId9" cstate="print"/>
          <a:srcRect/>
          <a:stretch>
            <a:fillRect/>
          </a:stretch>
        </p:blipFill>
        <p:spPr bwMode="auto">
          <a:xfrm>
            <a:off x="4643446" y="4929190"/>
            <a:ext cx="2214554" cy="1660915"/>
          </a:xfrm>
          <a:prstGeom prst="rect">
            <a:avLst/>
          </a:prstGeom>
          <a:noFill/>
        </p:spPr>
      </p:pic>
      <p:sp>
        <p:nvSpPr>
          <p:cNvPr id="22" name="Rectangle 21"/>
          <p:cNvSpPr/>
          <p:nvPr/>
        </p:nvSpPr>
        <p:spPr>
          <a:xfrm>
            <a:off x="4643446" y="6572264"/>
            <a:ext cx="2214554" cy="92869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hr-HR" sz="1000" dirty="0" smtClean="0">
                <a:solidFill>
                  <a:schemeClr val="tx1"/>
                </a:solidFill>
              </a:rPr>
              <a:t>Predstavljanje projekata iz kemije: Karboksilne kiseline, nitroglicerin, Vitamin C i esteri. Prezentirali projekte: Alen Vlahinić, Lucija Krčelić, Patricia Flajsig i Divjan Pavlečić , 8.c.</a:t>
            </a:r>
            <a:endParaRPr lang="hr-HR" sz="1000" dirty="0">
              <a:solidFill>
                <a:schemeClr val="tx1"/>
              </a:solidFill>
            </a:endParaRPr>
          </a:p>
        </p:txBody>
      </p:sp>
      <p:pic>
        <p:nvPicPr>
          <p:cNvPr id="23" name="Picture 3"/>
          <p:cNvPicPr>
            <a:picLocks noChangeAspect="1" noChangeArrowheads="1"/>
          </p:cNvPicPr>
          <p:nvPr/>
        </p:nvPicPr>
        <p:blipFill>
          <a:blip r:embed="rId10" cstate="print"/>
          <a:srcRect l="22998" t="9615" r="24616"/>
          <a:stretch>
            <a:fillRect/>
          </a:stretch>
        </p:blipFill>
        <p:spPr bwMode="auto">
          <a:xfrm>
            <a:off x="0" y="2285984"/>
            <a:ext cx="2643182" cy="605992"/>
          </a:xfrm>
          <a:prstGeom prst="rect">
            <a:avLst/>
          </a:prstGeom>
          <a:noFill/>
          <a:ln w="9525">
            <a:noFill/>
            <a:miter lim="800000"/>
            <a:headEnd/>
            <a:tailEnd/>
          </a:ln>
        </p:spPr>
      </p:pic>
      <p:pic>
        <p:nvPicPr>
          <p:cNvPr id="24" name="Picture 23" descr="P3250120.JPG"/>
          <p:cNvPicPr>
            <a:picLocks noChangeAspect="1"/>
          </p:cNvPicPr>
          <p:nvPr/>
        </p:nvPicPr>
        <p:blipFill>
          <a:blip r:embed="rId11" cstate="print"/>
          <a:srcRect l="57445" t="36138" r="17719" b="4730"/>
          <a:stretch>
            <a:fillRect/>
          </a:stretch>
        </p:blipFill>
        <p:spPr>
          <a:xfrm>
            <a:off x="1500174" y="7143768"/>
            <a:ext cx="1120130" cy="2000232"/>
          </a:xfrm>
          <a:prstGeom prst="rect">
            <a:avLst/>
          </a:prstGeom>
        </p:spPr>
      </p:pic>
      <p:pic>
        <p:nvPicPr>
          <p:cNvPr id="25" name="Picture 24" descr="P3250119.JPG"/>
          <p:cNvPicPr>
            <a:picLocks noChangeAspect="1"/>
          </p:cNvPicPr>
          <p:nvPr/>
        </p:nvPicPr>
        <p:blipFill>
          <a:blip r:embed="rId12" cstate="print"/>
          <a:stretch>
            <a:fillRect/>
          </a:stretch>
        </p:blipFill>
        <p:spPr>
          <a:xfrm>
            <a:off x="0" y="7126366"/>
            <a:ext cx="1500174" cy="2017634"/>
          </a:xfrm>
          <a:prstGeom prst="rect">
            <a:avLst/>
          </a:prstGeom>
        </p:spPr>
      </p:pic>
      <p:sp>
        <p:nvSpPr>
          <p:cNvPr id="26" name="Rectangle 25"/>
          <p:cNvSpPr/>
          <p:nvPr/>
        </p:nvSpPr>
        <p:spPr>
          <a:xfrm>
            <a:off x="0" y="8643966"/>
            <a:ext cx="2571744" cy="500034"/>
          </a:xfrm>
          <a:prstGeom prst="rec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dirty="0" smtClean="0">
                <a:solidFill>
                  <a:schemeClr val="tx1"/>
                </a:solidFill>
              </a:rPr>
              <a:t>Ekolozi su posadili magnolije u vrtu naše škole uspješni pomagači nastavnici Benović bili su E. Hamzagić i M. Marinović.</a:t>
            </a:r>
            <a:endParaRPr lang="hr-HR" sz="1000" dirty="0">
              <a:solidFill>
                <a:schemeClr val="tx1"/>
              </a:solidFill>
            </a:endParaRPr>
          </a:p>
        </p:txBody>
      </p:sp>
      <p:pic>
        <p:nvPicPr>
          <p:cNvPr id="27" name="Picture 26" descr="P4200139.JPG"/>
          <p:cNvPicPr>
            <a:picLocks noChangeAspect="1"/>
          </p:cNvPicPr>
          <p:nvPr/>
        </p:nvPicPr>
        <p:blipFill>
          <a:blip r:embed="rId13" cstate="print"/>
          <a:srcRect t="4546"/>
          <a:stretch>
            <a:fillRect/>
          </a:stretch>
        </p:blipFill>
        <p:spPr>
          <a:xfrm>
            <a:off x="2571744" y="7358082"/>
            <a:ext cx="2095471" cy="1500166"/>
          </a:xfrm>
          <a:prstGeom prst="rect">
            <a:avLst/>
          </a:prstGeom>
        </p:spPr>
      </p:pic>
      <p:sp>
        <p:nvSpPr>
          <p:cNvPr id="28" name="Rectangle 27"/>
          <p:cNvSpPr/>
          <p:nvPr/>
        </p:nvSpPr>
        <p:spPr>
          <a:xfrm>
            <a:off x="2571744" y="8715404"/>
            <a:ext cx="2143140" cy="42859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dirty="0" smtClean="0">
                <a:solidFill>
                  <a:schemeClr val="tx1"/>
                </a:solidFill>
              </a:rPr>
              <a:t>Učenici 6. i 8. razreda gledali su kazališnu predstavu Ana i Mia u izvedbi Male scene iz Zagreba.</a:t>
            </a:r>
            <a:endParaRPr lang="hr-HR" sz="1000" dirty="0">
              <a:solidFill>
                <a:schemeClr val="tx1"/>
              </a:solidFill>
            </a:endParaRPr>
          </a:p>
        </p:txBody>
      </p:sp>
      <p:sp>
        <p:nvSpPr>
          <p:cNvPr id="29" name="Oval 28"/>
          <p:cNvSpPr/>
          <p:nvPr/>
        </p:nvSpPr>
        <p:spPr>
          <a:xfrm>
            <a:off x="6072206" y="8572528"/>
            <a:ext cx="785794" cy="5714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mtClean="0"/>
              <a:t>30</a:t>
            </a:r>
            <a:endParaRPr lang="hr-HR"/>
          </a:p>
        </p:txBody>
      </p:sp>
      <p:pic>
        <p:nvPicPr>
          <p:cNvPr id="30" name="Picture 29" descr="P5100176.JPG"/>
          <p:cNvPicPr>
            <a:picLocks noChangeAspect="1"/>
          </p:cNvPicPr>
          <p:nvPr/>
        </p:nvPicPr>
        <p:blipFill>
          <a:blip r:embed="rId14" cstate="print"/>
          <a:srcRect l="9522" t="21429" r="9524"/>
          <a:stretch>
            <a:fillRect/>
          </a:stretch>
        </p:blipFill>
        <p:spPr>
          <a:xfrm>
            <a:off x="4643446" y="7479950"/>
            <a:ext cx="1285884" cy="1664050"/>
          </a:xfrm>
          <a:prstGeom prst="rect">
            <a:avLst/>
          </a:prstGeom>
        </p:spPr>
      </p:pic>
      <p:sp>
        <p:nvSpPr>
          <p:cNvPr id="31" name="Rectangle 30"/>
          <p:cNvSpPr/>
          <p:nvPr/>
        </p:nvSpPr>
        <p:spPr>
          <a:xfrm>
            <a:off x="5786454" y="7500958"/>
            <a:ext cx="1071546" cy="10001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b="1" dirty="0" smtClean="0">
                <a:solidFill>
                  <a:schemeClr val="tx1"/>
                </a:solidFill>
              </a:rPr>
              <a:t>Nina Kalabić , 4.a napisala je i nacrtala još jednu slikovnicu  pod nazivom Ludi Čigoć.</a:t>
            </a:r>
            <a:endParaRPr lang="hr-HR" sz="1000" b="1" dirty="0">
              <a:solidFill>
                <a:schemeClr val="tx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Edvin, Pavo, Ivo, Ivan"/>
          <p:cNvPicPr>
            <a:picLocks noChangeAspect="1" noChangeArrowheads="1"/>
          </p:cNvPicPr>
          <p:nvPr/>
        </p:nvPicPr>
        <p:blipFill>
          <a:blip r:embed="rId2" cstate="print"/>
          <a:srcRect l="7407" r="7407"/>
          <a:stretch>
            <a:fillRect/>
          </a:stretch>
        </p:blipFill>
        <p:spPr bwMode="auto">
          <a:xfrm>
            <a:off x="0" y="0"/>
            <a:ext cx="1643063" cy="1449388"/>
          </a:xfrm>
          <a:prstGeom prst="rect">
            <a:avLst/>
          </a:prstGeom>
          <a:noFill/>
          <a:ln w="31750">
            <a:solidFill>
              <a:srgbClr val="FF0000"/>
            </a:solidFill>
            <a:miter lim="800000"/>
            <a:headEnd/>
            <a:tailEnd/>
          </a:ln>
        </p:spPr>
      </p:pic>
      <p:pic>
        <p:nvPicPr>
          <p:cNvPr id="2051" name="Picture 5" descr="Fran M"/>
          <p:cNvPicPr>
            <a:picLocks noChangeAspect="1" noChangeArrowheads="1"/>
          </p:cNvPicPr>
          <p:nvPr/>
        </p:nvPicPr>
        <p:blipFill>
          <a:blip r:embed="rId3" cstate="print"/>
          <a:srcRect l="3705" r="11110"/>
          <a:stretch>
            <a:fillRect/>
          </a:stretch>
        </p:blipFill>
        <p:spPr bwMode="auto">
          <a:xfrm>
            <a:off x="1785938" y="428625"/>
            <a:ext cx="1714500" cy="1373188"/>
          </a:xfrm>
          <a:prstGeom prst="rect">
            <a:avLst/>
          </a:prstGeom>
          <a:noFill/>
          <a:ln w="31750">
            <a:solidFill>
              <a:srgbClr val="FF0000"/>
            </a:solidFill>
            <a:miter lim="800000"/>
            <a:headEnd/>
            <a:tailEnd/>
          </a:ln>
        </p:spPr>
      </p:pic>
      <p:pic>
        <p:nvPicPr>
          <p:cNvPr id="2052" name="Picture 6" descr="Igor B"/>
          <p:cNvPicPr>
            <a:picLocks noChangeAspect="1" noChangeArrowheads="1"/>
          </p:cNvPicPr>
          <p:nvPr/>
        </p:nvPicPr>
        <p:blipFill>
          <a:blip r:embed="rId4" cstate="print"/>
          <a:srcRect r="9999"/>
          <a:stretch>
            <a:fillRect/>
          </a:stretch>
        </p:blipFill>
        <p:spPr bwMode="auto">
          <a:xfrm>
            <a:off x="4929188" y="500063"/>
            <a:ext cx="1928812" cy="1608137"/>
          </a:xfrm>
          <a:prstGeom prst="rect">
            <a:avLst/>
          </a:prstGeom>
          <a:noFill/>
          <a:ln w="31750">
            <a:solidFill>
              <a:srgbClr val="FF0000"/>
            </a:solidFill>
            <a:miter lim="800000"/>
            <a:headEnd/>
            <a:tailEnd/>
          </a:ln>
        </p:spPr>
      </p:pic>
      <p:pic>
        <p:nvPicPr>
          <p:cNvPr id="2053" name="Picture 7" descr="Josip, Marijeta, Tea, Ivana"/>
          <p:cNvPicPr>
            <a:picLocks noChangeAspect="1" noChangeArrowheads="1"/>
          </p:cNvPicPr>
          <p:nvPr/>
        </p:nvPicPr>
        <p:blipFill>
          <a:blip r:embed="rId5" cstate="print"/>
          <a:srcRect l="7407" r="7407"/>
          <a:stretch>
            <a:fillRect/>
          </a:stretch>
        </p:blipFill>
        <p:spPr bwMode="auto">
          <a:xfrm>
            <a:off x="1928813" y="1857375"/>
            <a:ext cx="1785937" cy="1574800"/>
          </a:xfrm>
          <a:prstGeom prst="rect">
            <a:avLst/>
          </a:prstGeom>
          <a:noFill/>
          <a:ln w="31750">
            <a:solidFill>
              <a:srgbClr val="FF0000"/>
            </a:solidFill>
            <a:miter lim="800000"/>
            <a:headEnd/>
            <a:tailEnd/>
          </a:ln>
        </p:spPr>
      </p:pic>
      <p:pic>
        <p:nvPicPr>
          <p:cNvPr id="2054" name="Picture 8" descr="Melani, Veronika, Sandra, Fran, Franko, Dominik, Karlo, Erik"/>
          <p:cNvPicPr>
            <a:picLocks noChangeAspect="1" noChangeArrowheads="1"/>
          </p:cNvPicPr>
          <p:nvPr/>
        </p:nvPicPr>
        <p:blipFill>
          <a:blip r:embed="rId6" cstate="print"/>
          <a:srcRect/>
          <a:stretch>
            <a:fillRect/>
          </a:stretch>
        </p:blipFill>
        <p:spPr bwMode="auto">
          <a:xfrm>
            <a:off x="0" y="1785938"/>
            <a:ext cx="1901825" cy="1428750"/>
          </a:xfrm>
          <a:prstGeom prst="rect">
            <a:avLst/>
          </a:prstGeom>
          <a:noFill/>
          <a:ln w="31750">
            <a:solidFill>
              <a:srgbClr val="FF0000"/>
            </a:solidFill>
            <a:miter lim="800000"/>
            <a:headEnd/>
            <a:tailEnd/>
          </a:ln>
        </p:spPr>
      </p:pic>
      <p:pic>
        <p:nvPicPr>
          <p:cNvPr id="2055" name="Picture 11" descr="Anja, Damjan i Ivan, proljeće u mom zavičaju"/>
          <p:cNvPicPr>
            <a:picLocks noChangeAspect="1" noChangeArrowheads="1"/>
          </p:cNvPicPr>
          <p:nvPr/>
        </p:nvPicPr>
        <p:blipFill>
          <a:blip r:embed="rId7" cstate="print"/>
          <a:srcRect/>
          <a:stretch>
            <a:fillRect/>
          </a:stretch>
        </p:blipFill>
        <p:spPr bwMode="auto">
          <a:xfrm>
            <a:off x="2286000" y="5000625"/>
            <a:ext cx="1928813" cy="1449388"/>
          </a:xfrm>
          <a:prstGeom prst="rect">
            <a:avLst/>
          </a:prstGeom>
          <a:noFill/>
          <a:ln w="31750">
            <a:solidFill>
              <a:srgbClr val="0000FF"/>
            </a:solidFill>
            <a:miter lim="800000"/>
            <a:headEnd/>
            <a:tailEnd/>
          </a:ln>
        </p:spPr>
      </p:pic>
      <p:pic>
        <p:nvPicPr>
          <p:cNvPr id="2056" name="Picture 12" descr="Filip, Patrik i Matija, integracija matematike i likovnog "/>
          <p:cNvPicPr>
            <a:picLocks noChangeAspect="1" noChangeArrowheads="1"/>
          </p:cNvPicPr>
          <p:nvPr/>
        </p:nvPicPr>
        <p:blipFill>
          <a:blip r:embed="rId8" cstate="print"/>
          <a:srcRect b="9999"/>
          <a:stretch>
            <a:fillRect/>
          </a:stretch>
        </p:blipFill>
        <p:spPr bwMode="auto">
          <a:xfrm>
            <a:off x="2286000" y="3357563"/>
            <a:ext cx="1909763" cy="1285875"/>
          </a:xfrm>
          <a:prstGeom prst="rect">
            <a:avLst/>
          </a:prstGeom>
          <a:noFill/>
          <a:ln w="31750">
            <a:solidFill>
              <a:srgbClr val="0000FF"/>
            </a:solidFill>
            <a:miter lim="800000"/>
            <a:headEnd/>
            <a:tailEnd/>
          </a:ln>
        </p:spPr>
      </p:pic>
      <p:pic>
        <p:nvPicPr>
          <p:cNvPr id="2057" name="Picture 13" descr="Lucija, Sara, Lorena i Dora, osobine jeseni"/>
          <p:cNvPicPr>
            <a:picLocks noChangeAspect="1" noChangeArrowheads="1"/>
          </p:cNvPicPr>
          <p:nvPr/>
        </p:nvPicPr>
        <p:blipFill>
          <a:blip r:embed="rId9" cstate="print"/>
          <a:srcRect/>
          <a:stretch>
            <a:fillRect/>
          </a:stretch>
        </p:blipFill>
        <p:spPr bwMode="auto">
          <a:xfrm>
            <a:off x="0" y="3643313"/>
            <a:ext cx="2143125" cy="1449387"/>
          </a:xfrm>
          <a:prstGeom prst="rect">
            <a:avLst/>
          </a:prstGeom>
          <a:noFill/>
          <a:ln w="31750">
            <a:solidFill>
              <a:srgbClr val="0000FF"/>
            </a:solidFill>
            <a:miter lim="800000"/>
            <a:headEnd/>
            <a:tailEnd/>
          </a:ln>
        </p:spPr>
      </p:pic>
      <p:pic>
        <p:nvPicPr>
          <p:cNvPr id="2058" name="Picture 14" descr="P6110219"/>
          <p:cNvPicPr>
            <a:picLocks noChangeAspect="1" noChangeArrowheads="1"/>
          </p:cNvPicPr>
          <p:nvPr/>
        </p:nvPicPr>
        <p:blipFill>
          <a:blip r:embed="rId10" cstate="print"/>
          <a:srcRect/>
          <a:stretch>
            <a:fillRect/>
          </a:stretch>
        </p:blipFill>
        <p:spPr bwMode="auto">
          <a:xfrm>
            <a:off x="4286250" y="4643438"/>
            <a:ext cx="2571750" cy="1931987"/>
          </a:xfrm>
          <a:prstGeom prst="rect">
            <a:avLst/>
          </a:prstGeom>
          <a:noFill/>
          <a:ln w="31750">
            <a:solidFill>
              <a:srgbClr val="0000FF"/>
            </a:solidFill>
            <a:miter lim="800000"/>
            <a:headEnd/>
            <a:tailEnd/>
          </a:ln>
        </p:spPr>
      </p:pic>
      <p:pic>
        <p:nvPicPr>
          <p:cNvPr id="2059" name="Picture 15" descr="P8040242"/>
          <p:cNvPicPr>
            <a:picLocks noChangeAspect="1" noChangeArrowheads="1"/>
          </p:cNvPicPr>
          <p:nvPr/>
        </p:nvPicPr>
        <p:blipFill>
          <a:blip r:embed="rId11" cstate="print"/>
          <a:srcRect b="18066"/>
          <a:stretch>
            <a:fillRect/>
          </a:stretch>
        </p:blipFill>
        <p:spPr bwMode="auto">
          <a:xfrm>
            <a:off x="4286250" y="3214688"/>
            <a:ext cx="2571750" cy="1546225"/>
          </a:xfrm>
          <a:prstGeom prst="rect">
            <a:avLst/>
          </a:prstGeom>
          <a:noFill/>
          <a:ln w="31750">
            <a:solidFill>
              <a:srgbClr val="0000FF"/>
            </a:solidFill>
            <a:miter lim="800000"/>
            <a:headEnd/>
            <a:tailEnd/>
          </a:ln>
        </p:spPr>
      </p:pic>
      <p:pic>
        <p:nvPicPr>
          <p:cNvPr id="2060" name="Picture 16" descr="PC130041"/>
          <p:cNvPicPr>
            <a:picLocks noChangeAspect="1" noChangeArrowheads="1"/>
          </p:cNvPicPr>
          <p:nvPr/>
        </p:nvPicPr>
        <p:blipFill>
          <a:blip r:embed="rId12" cstate="print"/>
          <a:srcRect t="4752" b="6853"/>
          <a:stretch>
            <a:fillRect/>
          </a:stretch>
        </p:blipFill>
        <p:spPr bwMode="auto">
          <a:xfrm>
            <a:off x="0" y="5214938"/>
            <a:ext cx="2214563" cy="1328737"/>
          </a:xfrm>
          <a:prstGeom prst="rect">
            <a:avLst/>
          </a:prstGeom>
          <a:noFill/>
          <a:ln w="31750">
            <a:solidFill>
              <a:srgbClr val="0000FF"/>
            </a:solidFill>
            <a:miter lim="800000"/>
            <a:headEnd/>
            <a:tailEnd/>
          </a:ln>
        </p:spPr>
      </p:pic>
      <p:pic>
        <p:nvPicPr>
          <p:cNvPr id="2061" name="Picture 17" descr="P7310236"/>
          <p:cNvPicPr>
            <a:picLocks noChangeAspect="1" noChangeArrowheads="1"/>
          </p:cNvPicPr>
          <p:nvPr/>
        </p:nvPicPr>
        <p:blipFill>
          <a:blip r:embed="rId13" cstate="print"/>
          <a:srcRect/>
          <a:stretch>
            <a:fillRect/>
          </a:stretch>
        </p:blipFill>
        <p:spPr bwMode="auto">
          <a:xfrm>
            <a:off x="4767263" y="2143125"/>
            <a:ext cx="2090737" cy="1571625"/>
          </a:xfrm>
          <a:prstGeom prst="rect">
            <a:avLst/>
          </a:prstGeom>
          <a:noFill/>
          <a:ln w="31750">
            <a:solidFill>
              <a:srgbClr val="0000FF"/>
            </a:solidFill>
            <a:miter lim="800000"/>
            <a:headEnd/>
            <a:tailEnd/>
          </a:ln>
        </p:spPr>
      </p:pic>
      <p:pic>
        <p:nvPicPr>
          <p:cNvPr id="2062" name="Picture 20" descr="P2240046"/>
          <p:cNvPicPr>
            <a:picLocks noChangeAspect="1" noChangeArrowheads="1"/>
          </p:cNvPicPr>
          <p:nvPr/>
        </p:nvPicPr>
        <p:blipFill>
          <a:blip r:embed="rId14" cstate="print"/>
          <a:srcRect t="19740" b="11169"/>
          <a:stretch>
            <a:fillRect/>
          </a:stretch>
        </p:blipFill>
        <p:spPr bwMode="auto">
          <a:xfrm>
            <a:off x="0" y="6500813"/>
            <a:ext cx="1928813" cy="1000125"/>
          </a:xfrm>
          <a:prstGeom prst="rect">
            <a:avLst/>
          </a:prstGeom>
          <a:noFill/>
          <a:ln w="34925">
            <a:solidFill>
              <a:srgbClr val="008000"/>
            </a:solidFill>
            <a:miter lim="800000"/>
            <a:headEnd/>
            <a:tailEnd/>
          </a:ln>
        </p:spPr>
      </p:pic>
      <p:pic>
        <p:nvPicPr>
          <p:cNvPr id="2063" name="Picture 23" descr="P2120119"/>
          <p:cNvPicPr>
            <a:picLocks noChangeAspect="1" noChangeArrowheads="1"/>
          </p:cNvPicPr>
          <p:nvPr/>
        </p:nvPicPr>
        <p:blipFill>
          <a:blip r:embed="rId15" cstate="print"/>
          <a:srcRect/>
          <a:stretch>
            <a:fillRect/>
          </a:stretch>
        </p:blipFill>
        <p:spPr bwMode="auto">
          <a:xfrm>
            <a:off x="4500563" y="6286500"/>
            <a:ext cx="2214562" cy="1665288"/>
          </a:xfrm>
          <a:prstGeom prst="rect">
            <a:avLst/>
          </a:prstGeom>
          <a:noFill/>
          <a:ln w="31750">
            <a:solidFill>
              <a:srgbClr val="FFFF00"/>
            </a:solidFill>
            <a:miter lim="800000"/>
            <a:headEnd/>
            <a:tailEnd/>
          </a:ln>
        </p:spPr>
      </p:pic>
      <p:pic>
        <p:nvPicPr>
          <p:cNvPr id="2064" name="Picture 26" descr="p3050061"/>
          <p:cNvPicPr>
            <a:picLocks noChangeAspect="1" noChangeArrowheads="1"/>
          </p:cNvPicPr>
          <p:nvPr/>
        </p:nvPicPr>
        <p:blipFill>
          <a:blip r:embed="rId16" cstate="print"/>
          <a:srcRect r="41257" b="16725"/>
          <a:stretch>
            <a:fillRect/>
          </a:stretch>
        </p:blipFill>
        <p:spPr bwMode="auto">
          <a:xfrm>
            <a:off x="1928813" y="6500813"/>
            <a:ext cx="1071562" cy="1138237"/>
          </a:xfrm>
          <a:prstGeom prst="rect">
            <a:avLst/>
          </a:prstGeom>
          <a:noFill/>
          <a:ln w="34925">
            <a:solidFill>
              <a:srgbClr val="800080"/>
            </a:solidFill>
            <a:miter lim="800000"/>
            <a:headEnd/>
            <a:tailEnd/>
          </a:ln>
        </p:spPr>
      </p:pic>
      <p:pic>
        <p:nvPicPr>
          <p:cNvPr id="2065" name="Picture 27" descr="p3050063"/>
          <p:cNvPicPr>
            <a:picLocks noChangeAspect="1" noChangeArrowheads="1"/>
          </p:cNvPicPr>
          <p:nvPr/>
        </p:nvPicPr>
        <p:blipFill>
          <a:blip r:embed="rId17" cstate="print"/>
          <a:srcRect r="18518"/>
          <a:stretch>
            <a:fillRect/>
          </a:stretch>
        </p:blipFill>
        <p:spPr bwMode="auto">
          <a:xfrm>
            <a:off x="3000375" y="6500813"/>
            <a:ext cx="1357313" cy="1309687"/>
          </a:xfrm>
          <a:prstGeom prst="rect">
            <a:avLst/>
          </a:prstGeom>
          <a:noFill/>
          <a:ln w="34925">
            <a:solidFill>
              <a:srgbClr val="800080"/>
            </a:solidFill>
            <a:miter lim="800000"/>
            <a:headEnd/>
            <a:tailEnd/>
          </a:ln>
        </p:spPr>
      </p:pic>
      <p:sp>
        <p:nvSpPr>
          <p:cNvPr id="23" name="Rectangle 22"/>
          <p:cNvSpPr/>
          <p:nvPr/>
        </p:nvSpPr>
        <p:spPr>
          <a:xfrm>
            <a:off x="2714625" y="-142875"/>
            <a:ext cx="4432300" cy="708025"/>
          </a:xfrm>
          <a:prstGeom prst="rect">
            <a:avLst/>
          </a:prstGeom>
          <a:noFill/>
        </p:spPr>
        <p:txBody>
          <a:bodyPr>
            <a:spAutoFit/>
          </a:bodyPr>
          <a:lstStyle/>
          <a:p>
            <a:pPr algn="ctr">
              <a:defRPr/>
            </a:pPr>
            <a:r>
              <a:rPr lang="hr-HR" sz="4000" b="1" dirty="0">
                <a:ln w="31550" cmpd="sng">
                  <a:noFill/>
                  <a:prstDash val="solid"/>
                </a:ln>
                <a:effectLst>
                  <a:outerShdw blurRad="50800" dist="40000" dir="5400000" algn="tl" rotWithShape="0">
                    <a:srgbClr val="000000">
                      <a:shade val="5000"/>
                      <a:satMod val="120000"/>
                      <a:alpha val="33000"/>
                    </a:srgbClr>
                  </a:outerShdw>
                </a:effectLst>
                <a:latin typeface="Bauhaus 93" pitchFamily="82" charset="0"/>
              </a:rPr>
              <a:t>Vrtuljkove vijesti</a:t>
            </a:r>
            <a:endParaRPr lang="en-US" sz="4000" b="1" dirty="0">
              <a:ln w="31550" cmpd="sng">
                <a:noFill/>
                <a:prstDash val="solid"/>
              </a:ln>
              <a:effectLst>
                <a:outerShdw blurRad="50800" dist="40000" dir="5400000" algn="tl" rotWithShape="0">
                  <a:srgbClr val="000000">
                    <a:shade val="5000"/>
                    <a:satMod val="120000"/>
                    <a:alpha val="33000"/>
                  </a:srgbClr>
                </a:outerShdw>
              </a:effectLst>
              <a:latin typeface="Bauhaus 93" pitchFamily="82" charset="0"/>
            </a:endParaRPr>
          </a:p>
        </p:txBody>
      </p:sp>
      <p:sp>
        <p:nvSpPr>
          <p:cNvPr id="21" name="Rectangle 20"/>
          <p:cNvSpPr/>
          <p:nvPr/>
        </p:nvSpPr>
        <p:spPr>
          <a:xfrm>
            <a:off x="0" y="1428750"/>
            <a:ext cx="1643063" cy="35718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sz="1000" dirty="0">
                <a:solidFill>
                  <a:schemeClr val="tx1"/>
                </a:solidFill>
              </a:rPr>
              <a:t>Edvin, Pavo, Ivo, Ivan.</a:t>
            </a:r>
          </a:p>
        </p:txBody>
      </p:sp>
      <p:sp>
        <p:nvSpPr>
          <p:cNvPr id="22" name="Rectangle 21"/>
          <p:cNvSpPr/>
          <p:nvPr/>
        </p:nvSpPr>
        <p:spPr>
          <a:xfrm>
            <a:off x="1643063" y="1643063"/>
            <a:ext cx="1928812" cy="357187"/>
          </a:xfrm>
          <a:prstGeom prst="rect">
            <a:avLst/>
          </a:prstGeom>
          <a:solidFill>
            <a:srgbClr val="F2ACC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sz="1000" dirty="0">
                <a:solidFill>
                  <a:schemeClr val="tx1"/>
                </a:solidFill>
              </a:rPr>
              <a:t>Fran M.,Fran J.,Sara, Ines N,Jan,Igor</a:t>
            </a:r>
          </a:p>
        </p:txBody>
      </p:sp>
      <p:sp>
        <p:nvSpPr>
          <p:cNvPr id="24" name="Rectangle 23"/>
          <p:cNvSpPr/>
          <p:nvPr/>
        </p:nvSpPr>
        <p:spPr>
          <a:xfrm>
            <a:off x="4929188" y="1785938"/>
            <a:ext cx="1928812" cy="35718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000" dirty="0">
                <a:solidFill>
                  <a:schemeClr val="tx1"/>
                </a:solidFill>
              </a:rPr>
              <a:t>Igor B., </a:t>
            </a:r>
            <a:r>
              <a:rPr lang="es-ES" sz="1000" dirty="0" err="1">
                <a:solidFill>
                  <a:schemeClr val="tx1"/>
                </a:solidFill>
              </a:rPr>
              <a:t>Ante,Bruna</a:t>
            </a:r>
            <a:r>
              <a:rPr lang="es-ES" sz="1000" dirty="0">
                <a:solidFill>
                  <a:schemeClr val="tx1"/>
                </a:solidFill>
              </a:rPr>
              <a:t>, Lorena, </a:t>
            </a:r>
            <a:r>
              <a:rPr lang="es-ES" sz="1000" dirty="0" err="1">
                <a:solidFill>
                  <a:schemeClr val="tx1"/>
                </a:solidFill>
              </a:rPr>
              <a:t>Ines</a:t>
            </a:r>
            <a:endParaRPr lang="hr-HR" sz="1000" dirty="0">
              <a:solidFill>
                <a:schemeClr val="tx1"/>
              </a:solidFill>
            </a:endParaRPr>
          </a:p>
        </p:txBody>
      </p:sp>
      <p:sp>
        <p:nvSpPr>
          <p:cNvPr id="25" name="Rectangle 24"/>
          <p:cNvSpPr/>
          <p:nvPr/>
        </p:nvSpPr>
        <p:spPr>
          <a:xfrm>
            <a:off x="0" y="2928938"/>
            <a:ext cx="1785938" cy="357187"/>
          </a:xfrm>
          <a:prstGeom prst="rect">
            <a:avLst/>
          </a:prstGeom>
          <a:solidFill>
            <a:srgbClr val="CC33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sz="1000" dirty="0">
                <a:solidFill>
                  <a:schemeClr val="tx1"/>
                </a:solidFill>
              </a:rPr>
              <a:t>Josip, Marijeta, Tea, Ivana</a:t>
            </a:r>
          </a:p>
        </p:txBody>
      </p:sp>
      <p:sp>
        <p:nvSpPr>
          <p:cNvPr id="26" name="Rectangle 25"/>
          <p:cNvSpPr/>
          <p:nvPr/>
        </p:nvSpPr>
        <p:spPr>
          <a:xfrm>
            <a:off x="1785938" y="2928938"/>
            <a:ext cx="1928812" cy="428625"/>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sz="1000" dirty="0">
                <a:solidFill>
                  <a:schemeClr val="tx1"/>
                </a:solidFill>
              </a:rPr>
              <a:t>Melani, Veronika, Sandra, Fran, Franko, Dominik, Karlo, Erik</a:t>
            </a:r>
          </a:p>
        </p:txBody>
      </p:sp>
      <p:sp>
        <p:nvSpPr>
          <p:cNvPr id="27" name="Oval 26"/>
          <p:cNvSpPr/>
          <p:nvPr/>
        </p:nvSpPr>
        <p:spPr>
          <a:xfrm>
            <a:off x="1428750" y="142875"/>
            <a:ext cx="714375" cy="6429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dirty="0">
                <a:solidFill>
                  <a:schemeClr val="tx1"/>
                </a:solidFill>
              </a:rPr>
              <a:t>3.a</a:t>
            </a:r>
          </a:p>
        </p:txBody>
      </p:sp>
      <p:sp>
        <p:nvSpPr>
          <p:cNvPr id="28" name="Rectangle 27"/>
          <p:cNvSpPr/>
          <p:nvPr/>
        </p:nvSpPr>
        <p:spPr>
          <a:xfrm>
            <a:off x="3571875" y="785813"/>
            <a:ext cx="1285875" cy="2286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hr-HR" sz="1000" dirty="0">
                <a:solidFill>
                  <a:schemeClr val="tx1"/>
                </a:solidFill>
              </a:rPr>
              <a:t>Veoma vedar i živahan razred koji najviše uživa sa svojim učiteljem Mijom Prelošćanom u tjelesno zdravstvenoj kulturi. Vole likovni i hrvatski jezik, a malo manje matematiku i prirodu i društvo.</a:t>
            </a:r>
          </a:p>
        </p:txBody>
      </p:sp>
      <p:sp>
        <p:nvSpPr>
          <p:cNvPr id="29" name="Rectangle 28"/>
          <p:cNvSpPr/>
          <p:nvPr/>
        </p:nvSpPr>
        <p:spPr>
          <a:xfrm>
            <a:off x="0" y="3357563"/>
            <a:ext cx="2500313" cy="3571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sz="1000" dirty="0">
                <a:solidFill>
                  <a:schemeClr val="tx1"/>
                </a:solidFill>
              </a:rPr>
              <a:t>Radionica: Višestruke inteligencije</a:t>
            </a:r>
          </a:p>
        </p:txBody>
      </p:sp>
      <p:sp>
        <p:nvSpPr>
          <p:cNvPr id="30" name="Rectangle 29"/>
          <p:cNvSpPr/>
          <p:nvPr/>
        </p:nvSpPr>
        <p:spPr>
          <a:xfrm>
            <a:off x="2286000" y="6143625"/>
            <a:ext cx="2000250" cy="357188"/>
          </a:xfrm>
          <a:prstGeom prst="rect">
            <a:avLst/>
          </a:prstGeom>
          <a:solidFill>
            <a:srgbClr val="7030A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sz="1000" dirty="0">
                <a:solidFill>
                  <a:schemeClr val="tx1"/>
                </a:solidFill>
              </a:rPr>
              <a:t>Anja, Damjan i Ivan, hrvatski jezik: Proljeće u mom zavičaju</a:t>
            </a:r>
          </a:p>
        </p:txBody>
      </p:sp>
      <p:sp>
        <p:nvSpPr>
          <p:cNvPr id="31" name="Rectangle 30"/>
          <p:cNvSpPr/>
          <p:nvPr/>
        </p:nvSpPr>
        <p:spPr>
          <a:xfrm>
            <a:off x="0" y="6072188"/>
            <a:ext cx="2214563" cy="42862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sz="1000" dirty="0">
                <a:solidFill>
                  <a:schemeClr val="tx1"/>
                </a:solidFill>
              </a:rPr>
              <a:t>Robert, Antonio i Hrvoje, priroda i društvo: Izrada kalendara prirode</a:t>
            </a:r>
          </a:p>
        </p:txBody>
      </p:sp>
      <p:sp>
        <p:nvSpPr>
          <p:cNvPr id="32" name="Rectangle 31"/>
          <p:cNvSpPr/>
          <p:nvPr/>
        </p:nvSpPr>
        <p:spPr>
          <a:xfrm>
            <a:off x="2286000" y="4643438"/>
            <a:ext cx="1928813" cy="35718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sz="1000" dirty="0">
                <a:solidFill>
                  <a:schemeClr val="tx1"/>
                </a:solidFill>
              </a:rPr>
              <a:t>Filip, Patrik i Matija, integracija matematike i likovnog.</a:t>
            </a:r>
          </a:p>
        </p:txBody>
      </p:sp>
      <p:sp>
        <p:nvSpPr>
          <p:cNvPr id="33" name="Rectangle 32"/>
          <p:cNvSpPr/>
          <p:nvPr/>
        </p:nvSpPr>
        <p:spPr>
          <a:xfrm>
            <a:off x="0" y="4929188"/>
            <a:ext cx="2143125" cy="357187"/>
          </a:xfrm>
          <a:prstGeom prst="rect">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sz="1000" dirty="0">
                <a:solidFill>
                  <a:schemeClr val="tx1"/>
                </a:solidFill>
              </a:rPr>
              <a:t>Lucija, Sara, Lorena i Dora, osobine jeseni</a:t>
            </a:r>
          </a:p>
        </p:txBody>
      </p:sp>
      <p:sp>
        <p:nvSpPr>
          <p:cNvPr id="34" name="Rectangle 33"/>
          <p:cNvSpPr/>
          <p:nvPr/>
        </p:nvSpPr>
        <p:spPr>
          <a:xfrm>
            <a:off x="4286250" y="4500563"/>
            <a:ext cx="2571750" cy="42862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sz="1000" dirty="0">
                <a:solidFill>
                  <a:schemeClr val="tx1"/>
                </a:solidFill>
              </a:rPr>
              <a:t>Prvi snježni dan: igre na snijegu i izrada snješka.</a:t>
            </a:r>
          </a:p>
        </p:txBody>
      </p:sp>
      <p:sp>
        <p:nvSpPr>
          <p:cNvPr id="35" name="Rectangle 34"/>
          <p:cNvSpPr/>
          <p:nvPr/>
        </p:nvSpPr>
        <p:spPr>
          <a:xfrm>
            <a:off x="4286250" y="5857875"/>
            <a:ext cx="2571750" cy="428625"/>
          </a:xfrm>
          <a:prstGeom prst="rect">
            <a:avLst/>
          </a:prstGeom>
          <a:solidFill>
            <a:srgbClr val="CC33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sz="1000" dirty="0">
                <a:solidFill>
                  <a:schemeClr val="tx1"/>
                </a:solidFill>
              </a:rPr>
              <a:t>Izlet u Zagreb: skupljanje oko fontane Manduša i ubacivanje novčića za ispunjenje želja.</a:t>
            </a:r>
          </a:p>
        </p:txBody>
      </p:sp>
      <p:sp>
        <p:nvSpPr>
          <p:cNvPr id="36" name="Rectangle 35"/>
          <p:cNvSpPr/>
          <p:nvPr/>
        </p:nvSpPr>
        <p:spPr>
          <a:xfrm>
            <a:off x="0" y="7500938"/>
            <a:ext cx="1785938" cy="85725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hr-HR" sz="900" dirty="0">
                <a:solidFill>
                  <a:schemeClr val="tx1"/>
                </a:solidFill>
              </a:rPr>
              <a:t>Učenici 2.a proslavili su Dan palačinki. Jedna baka ispekla je palačinke za sve učenike koje su zajedno sa svojom učiteljicom Marijankom Mesek u slast pojeli.</a:t>
            </a:r>
          </a:p>
        </p:txBody>
      </p:sp>
      <p:sp>
        <p:nvSpPr>
          <p:cNvPr id="37" name="Rectangle 36"/>
          <p:cNvSpPr/>
          <p:nvPr/>
        </p:nvSpPr>
        <p:spPr>
          <a:xfrm>
            <a:off x="1785938" y="7643813"/>
            <a:ext cx="1500187" cy="1500187"/>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hr-HR" sz="800" dirty="0">
                <a:solidFill>
                  <a:schemeClr val="tx1"/>
                </a:solidFill>
              </a:rPr>
              <a:t>Otok Haiti doživio je težak i razoran potres u kojem je živote izgubilo više od 200.000 ljudi koji su ostali bez svojih domova i cijelih gradova. Cijeli svijet skupljao je humanitarnu pomoć za postradale stanovnike, a u tu akciju uključila se i naša škola. Učenici su skupili 7159, 10 kuna koje su poslali postradalima.</a:t>
            </a:r>
          </a:p>
        </p:txBody>
      </p:sp>
      <p:pic>
        <p:nvPicPr>
          <p:cNvPr id="2083" name="Picture 21" descr="P2240049"/>
          <p:cNvPicPr>
            <a:picLocks noChangeAspect="1" noChangeArrowheads="1"/>
          </p:cNvPicPr>
          <p:nvPr/>
        </p:nvPicPr>
        <p:blipFill>
          <a:blip r:embed="rId18" cstate="print"/>
          <a:srcRect t="29572" b="11288"/>
          <a:stretch>
            <a:fillRect/>
          </a:stretch>
        </p:blipFill>
        <p:spPr bwMode="auto">
          <a:xfrm>
            <a:off x="0" y="8358188"/>
            <a:ext cx="1768475" cy="785812"/>
          </a:xfrm>
          <a:prstGeom prst="rect">
            <a:avLst/>
          </a:prstGeom>
          <a:noFill/>
          <a:ln w="34925">
            <a:solidFill>
              <a:srgbClr val="008000"/>
            </a:solidFill>
            <a:miter lim="800000"/>
            <a:headEnd/>
            <a:tailEnd/>
          </a:ln>
        </p:spPr>
      </p:pic>
      <p:sp>
        <p:nvSpPr>
          <p:cNvPr id="39" name="Rectangle 38"/>
          <p:cNvSpPr/>
          <p:nvPr/>
        </p:nvSpPr>
        <p:spPr>
          <a:xfrm>
            <a:off x="4786313" y="3214688"/>
            <a:ext cx="2071687" cy="5000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sz="1000" dirty="0">
                <a:solidFill>
                  <a:schemeClr val="tx1"/>
                </a:solidFill>
              </a:rPr>
              <a:t>Antonio Galonja i Anja Cerjak pokazali su svoje sposobnosti na Božićnom domjenku.</a:t>
            </a:r>
          </a:p>
        </p:txBody>
      </p:sp>
      <p:sp>
        <p:nvSpPr>
          <p:cNvPr id="40" name="Oval 39"/>
          <p:cNvSpPr/>
          <p:nvPr/>
        </p:nvSpPr>
        <p:spPr>
          <a:xfrm>
            <a:off x="1928813" y="3857625"/>
            <a:ext cx="642937" cy="5000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sz="1400" dirty="0">
                <a:solidFill>
                  <a:schemeClr val="tx1"/>
                </a:solidFill>
              </a:rPr>
              <a:t>3.b</a:t>
            </a:r>
          </a:p>
        </p:txBody>
      </p:sp>
      <p:sp>
        <p:nvSpPr>
          <p:cNvPr id="41" name="Rectangle 40"/>
          <p:cNvSpPr/>
          <p:nvPr/>
        </p:nvSpPr>
        <p:spPr>
          <a:xfrm>
            <a:off x="4429125" y="7358063"/>
            <a:ext cx="2428875" cy="5000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sz="800" dirty="0">
                <a:solidFill>
                  <a:schemeClr val="tx1"/>
                </a:solidFill>
              </a:rPr>
              <a:t>Jadranka Čunčić- Bandov spisateljica za djecu u našoj školi predstavila se učenicima sa svojim tekstovima i poznatim lutkama Tikvići. Veselog slonića glumio je Matija (4.b).</a:t>
            </a:r>
          </a:p>
        </p:txBody>
      </p:sp>
      <p:pic>
        <p:nvPicPr>
          <p:cNvPr id="2087" name="Picture 41" descr="Copy of Picture2.jpg"/>
          <p:cNvPicPr>
            <a:picLocks noChangeAspect="1"/>
          </p:cNvPicPr>
          <p:nvPr/>
        </p:nvPicPr>
        <p:blipFill>
          <a:blip r:embed="rId19" cstate="print"/>
          <a:srcRect r="16783"/>
          <a:stretch>
            <a:fillRect/>
          </a:stretch>
        </p:blipFill>
        <p:spPr bwMode="auto">
          <a:xfrm>
            <a:off x="6170613" y="7858125"/>
            <a:ext cx="687387" cy="1000125"/>
          </a:xfrm>
          <a:prstGeom prst="rect">
            <a:avLst/>
          </a:prstGeom>
          <a:noFill/>
          <a:ln w="9525">
            <a:noFill/>
            <a:miter lim="800000"/>
            <a:headEnd/>
            <a:tailEnd/>
          </a:ln>
        </p:spPr>
      </p:pic>
      <p:pic>
        <p:nvPicPr>
          <p:cNvPr id="2088" name="Picture 42" descr="Copy of Picture3.jpg"/>
          <p:cNvPicPr>
            <a:picLocks noChangeAspect="1"/>
          </p:cNvPicPr>
          <p:nvPr/>
        </p:nvPicPr>
        <p:blipFill>
          <a:blip r:embed="rId20" cstate="print"/>
          <a:srcRect l="11105" t="6500" r="12697" b="9000"/>
          <a:stretch>
            <a:fillRect/>
          </a:stretch>
        </p:blipFill>
        <p:spPr bwMode="auto">
          <a:xfrm>
            <a:off x="5357813" y="7858125"/>
            <a:ext cx="790575" cy="857250"/>
          </a:xfrm>
          <a:prstGeom prst="rect">
            <a:avLst/>
          </a:prstGeom>
          <a:noFill/>
          <a:ln w="9525">
            <a:noFill/>
            <a:miter lim="800000"/>
            <a:headEnd/>
            <a:tailEnd/>
          </a:ln>
        </p:spPr>
      </p:pic>
      <p:pic>
        <p:nvPicPr>
          <p:cNvPr id="2089" name="Picture 43" descr="Picture1.jpg"/>
          <p:cNvPicPr>
            <a:picLocks noChangeAspect="1"/>
          </p:cNvPicPr>
          <p:nvPr/>
        </p:nvPicPr>
        <p:blipFill>
          <a:blip r:embed="rId21" cstate="print"/>
          <a:srcRect/>
          <a:stretch>
            <a:fillRect/>
          </a:stretch>
        </p:blipFill>
        <p:spPr bwMode="auto">
          <a:xfrm>
            <a:off x="4714875" y="7858125"/>
            <a:ext cx="714375" cy="955675"/>
          </a:xfrm>
          <a:prstGeom prst="rect">
            <a:avLst/>
          </a:prstGeom>
          <a:noFill/>
          <a:ln w="9525">
            <a:noFill/>
            <a:miter lim="800000"/>
            <a:headEnd/>
            <a:tailEnd/>
          </a:ln>
        </p:spPr>
      </p:pic>
      <p:pic>
        <p:nvPicPr>
          <p:cNvPr id="2090" name="Picture 44" descr="Picture2.jpg"/>
          <p:cNvPicPr>
            <a:picLocks noChangeAspect="1"/>
          </p:cNvPicPr>
          <p:nvPr/>
        </p:nvPicPr>
        <p:blipFill>
          <a:blip r:embed="rId22" cstate="print"/>
          <a:srcRect r="12817"/>
          <a:stretch>
            <a:fillRect/>
          </a:stretch>
        </p:blipFill>
        <p:spPr bwMode="auto">
          <a:xfrm>
            <a:off x="4000500" y="7786688"/>
            <a:ext cx="714375" cy="955675"/>
          </a:xfrm>
          <a:prstGeom prst="rect">
            <a:avLst/>
          </a:prstGeom>
          <a:noFill/>
          <a:ln w="9525">
            <a:noFill/>
            <a:miter lim="800000"/>
            <a:headEnd/>
            <a:tailEnd/>
          </a:ln>
        </p:spPr>
      </p:pic>
      <p:pic>
        <p:nvPicPr>
          <p:cNvPr id="2091" name="Picture 45" descr="Picture3.jpg"/>
          <p:cNvPicPr>
            <a:picLocks noChangeAspect="1"/>
          </p:cNvPicPr>
          <p:nvPr/>
        </p:nvPicPr>
        <p:blipFill>
          <a:blip r:embed="rId23" cstate="print"/>
          <a:srcRect/>
          <a:stretch>
            <a:fillRect/>
          </a:stretch>
        </p:blipFill>
        <p:spPr bwMode="auto">
          <a:xfrm>
            <a:off x="3286125" y="7715250"/>
            <a:ext cx="714375" cy="1038225"/>
          </a:xfrm>
          <a:prstGeom prst="rect">
            <a:avLst/>
          </a:prstGeom>
          <a:noFill/>
          <a:ln w="9525">
            <a:noFill/>
            <a:miter lim="800000"/>
            <a:headEnd/>
            <a:tailEnd/>
          </a:ln>
        </p:spPr>
      </p:pic>
      <p:sp>
        <p:nvSpPr>
          <p:cNvPr id="47" name="Rectangle 46"/>
          <p:cNvSpPr/>
          <p:nvPr/>
        </p:nvSpPr>
        <p:spPr>
          <a:xfrm>
            <a:off x="3286125" y="8572500"/>
            <a:ext cx="2928938"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sz="900" dirty="0">
                <a:solidFill>
                  <a:schemeClr val="tx1"/>
                </a:solidFill>
              </a:rPr>
              <a:t>Još jedan uspjeh naših sportaša na proljetnom krosu: Tena Drinovac ( 3. m.), Marko Ciglenečki (3.m.), Antonio Galonja (3.m.), Ema Šarar  (1.m) i Borna Mihajlović (1.m.).</a:t>
            </a:r>
          </a:p>
        </p:txBody>
      </p:sp>
      <p:sp>
        <p:nvSpPr>
          <p:cNvPr id="48" name="Oval 47"/>
          <p:cNvSpPr/>
          <p:nvPr/>
        </p:nvSpPr>
        <p:spPr>
          <a:xfrm>
            <a:off x="6215063" y="8786813"/>
            <a:ext cx="642937" cy="357187"/>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dirty="0"/>
              <a:t>31</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IMG_0001_NEW"/>
          <p:cNvPicPr>
            <a:picLocks noChangeAspect="1" noChangeArrowheads="1"/>
          </p:cNvPicPr>
          <p:nvPr/>
        </p:nvPicPr>
        <p:blipFill>
          <a:blip r:embed="rId2" cstate="print"/>
          <a:srcRect/>
          <a:stretch>
            <a:fillRect/>
          </a:stretch>
        </p:blipFill>
        <p:spPr bwMode="auto">
          <a:xfrm>
            <a:off x="3500438" y="142875"/>
            <a:ext cx="1600200" cy="2232025"/>
          </a:xfrm>
          <a:prstGeom prst="rect">
            <a:avLst/>
          </a:prstGeom>
          <a:noFill/>
          <a:ln w="31750">
            <a:solidFill>
              <a:srgbClr val="FF6600"/>
            </a:solidFill>
            <a:miter lim="800000"/>
            <a:headEnd/>
            <a:tailEnd/>
          </a:ln>
        </p:spPr>
      </p:pic>
      <p:pic>
        <p:nvPicPr>
          <p:cNvPr id="2051" name="Picture 6" descr="IMG_0006_NEW"/>
          <p:cNvPicPr>
            <a:picLocks noChangeAspect="1" noChangeArrowheads="1"/>
          </p:cNvPicPr>
          <p:nvPr/>
        </p:nvPicPr>
        <p:blipFill>
          <a:blip r:embed="rId3" cstate="print"/>
          <a:srcRect/>
          <a:stretch>
            <a:fillRect/>
          </a:stretch>
        </p:blipFill>
        <p:spPr bwMode="auto">
          <a:xfrm>
            <a:off x="1714500" y="642938"/>
            <a:ext cx="1749425" cy="2376487"/>
          </a:xfrm>
          <a:prstGeom prst="rect">
            <a:avLst/>
          </a:prstGeom>
          <a:noFill/>
          <a:ln w="31750">
            <a:solidFill>
              <a:srgbClr val="000080"/>
            </a:solidFill>
            <a:miter lim="800000"/>
            <a:headEnd/>
            <a:tailEnd/>
          </a:ln>
        </p:spPr>
      </p:pic>
      <p:pic>
        <p:nvPicPr>
          <p:cNvPr id="2052" name="Picture 7" descr="IMG_0007_NEW"/>
          <p:cNvPicPr>
            <a:picLocks noChangeAspect="1" noChangeArrowheads="1"/>
          </p:cNvPicPr>
          <p:nvPr/>
        </p:nvPicPr>
        <p:blipFill>
          <a:blip r:embed="rId4" cstate="print"/>
          <a:srcRect/>
          <a:stretch>
            <a:fillRect/>
          </a:stretch>
        </p:blipFill>
        <p:spPr bwMode="auto">
          <a:xfrm>
            <a:off x="3500438" y="3000375"/>
            <a:ext cx="1684337" cy="2303463"/>
          </a:xfrm>
          <a:prstGeom prst="rect">
            <a:avLst/>
          </a:prstGeom>
          <a:noFill/>
          <a:ln w="31750">
            <a:solidFill>
              <a:srgbClr val="800080"/>
            </a:solidFill>
            <a:miter lim="800000"/>
            <a:headEnd/>
            <a:tailEnd/>
          </a:ln>
        </p:spPr>
      </p:pic>
      <p:pic>
        <p:nvPicPr>
          <p:cNvPr id="2053" name="Picture 8" descr="IMG_0008_NEW"/>
          <p:cNvPicPr>
            <a:picLocks noChangeAspect="1" noChangeArrowheads="1"/>
          </p:cNvPicPr>
          <p:nvPr/>
        </p:nvPicPr>
        <p:blipFill>
          <a:blip r:embed="rId5" cstate="print"/>
          <a:srcRect/>
          <a:stretch>
            <a:fillRect/>
          </a:stretch>
        </p:blipFill>
        <p:spPr bwMode="auto">
          <a:xfrm>
            <a:off x="1785938" y="3643313"/>
            <a:ext cx="1754187" cy="2411412"/>
          </a:xfrm>
          <a:prstGeom prst="rect">
            <a:avLst/>
          </a:prstGeom>
          <a:noFill/>
          <a:ln w="31750">
            <a:solidFill>
              <a:srgbClr val="CC99FF"/>
            </a:solidFill>
            <a:miter lim="800000"/>
            <a:headEnd/>
            <a:tailEnd/>
          </a:ln>
        </p:spPr>
      </p:pic>
      <p:pic>
        <p:nvPicPr>
          <p:cNvPr id="2054" name="Picture 9" descr="IMG_0009_NEW"/>
          <p:cNvPicPr>
            <a:picLocks noChangeAspect="1" noChangeArrowheads="1"/>
          </p:cNvPicPr>
          <p:nvPr/>
        </p:nvPicPr>
        <p:blipFill>
          <a:blip r:embed="rId6" cstate="print"/>
          <a:srcRect/>
          <a:stretch>
            <a:fillRect/>
          </a:stretch>
        </p:blipFill>
        <p:spPr bwMode="auto">
          <a:xfrm>
            <a:off x="0" y="3000375"/>
            <a:ext cx="1674813" cy="2303463"/>
          </a:xfrm>
          <a:prstGeom prst="rect">
            <a:avLst/>
          </a:prstGeom>
          <a:noFill/>
          <a:ln w="31750">
            <a:solidFill>
              <a:schemeClr val="tx2"/>
            </a:solidFill>
            <a:miter lim="800000"/>
            <a:headEnd/>
            <a:tailEnd/>
          </a:ln>
        </p:spPr>
      </p:pic>
      <p:pic>
        <p:nvPicPr>
          <p:cNvPr id="2055" name="Picture 10" descr="IMG_0010_NEW"/>
          <p:cNvPicPr>
            <a:picLocks noChangeAspect="1" noChangeArrowheads="1"/>
          </p:cNvPicPr>
          <p:nvPr/>
        </p:nvPicPr>
        <p:blipFill>
          <a:blip r:embed="rId7" cstate="print"/>
          <a:srcRect/>
          <a:stretch>
            <a:fillRect/>
          </a:stretch>
        </p:blipFill>
        <p:spPr bwMode="auto">
          <a:xfrm>
            <a:off x="5181600" y="714375"/>
            <a:ext cx="1676400" cy="2303463"/>
          </a:xfrm>
          <a:prstGeom prst="rect">
            <a:avLst/>
          </a:prstGeom>
          <a:noFill/>
          <a:ln w="31750">
            <a:solidFill>
              <a:schemeClr val="tx2"/>
            </a:solidFill>
            <a:miter lim="800000"/>
            <a:headEnd/>
            <a:tailEnd/>
          </a:ln>
        </p:spPr>
      </p:pic>
      <p:pic>
        <p:nvPicPr>
          <p:cNvPr id="2056" name="Picture 11" descr="IMG_0013_NEW"/>
          <p:cNvPicPr>
            <a:picLocks noChangeAspect="1" noChangeArrowheads="1"/>
          </p:cNvPicPr>
          <p:nvPr/>
        </p:nvPicPr>
        <p:blipFill>
          <a:blip r:embed="rId8" cstate="print"/>
          <a:srcRect/>
          <a:stretch>
            <a:fillRect/>
          </a:stretch>
        </p:blipFill>
        <p:spPr bwMode="auto">
          <a:xfrm>
            <a:off x="1714500" y="6500813"/>
            <a:ext cx="1835150" cy="2449512"/>
          </a:xfrm>
          <a:prstGeom prst="rect">
            <a:avLst/>
          </a:prstGeom>
          <a:noFill/>
          <a:ln w="31750">
            <a:solidFill>
              <a:srgbClr val="800000"/>
            </a:solidFill>
            <a:miter lim="800000"/>
            <a:headEnd/>
            <a:tailEnd/>
          </a:ln>
        </p:spPr>
      </p:pic>
      <p:pic>
        <p:nvPicPr>
          <p:cNvPr id="2057" name="Picture 12" descr="IMG_0014_NEW"/>
          <p:cNvPicPr>
            <a:picLocks noChangeAspect="1" noChangeArrowheads="1"/>
          </p:cNvPicPr>
          <p:nvPr/>
        </p:nvPicPr>
        <p:blipFill>
          <a:blip r:embed="rId9" cstate="print"/>
          <a:srcRect/>
          <a:stretch>
            <a:fillRect/>
          </a:stretch>
        </p:blipFill>
        <p:spPr bwMode="auto">
          <a:xfrm>
            <a:off x="0" y="5857875"/>
            <a:ext cx="1712913" cy="2339975"/>
          </a:xfrm>
          <a:prstGeom prst="rect">
            <a:avLst/>
          </a:prstGeom>
          <a:noFill/>
          <a:ln w="31750">
            <a:solidFill>
              <a:srgbClr val="008000"/>
            </a:solidFill>
            <a:miter lim="800000"/>
            <a:headEnd/>
            <a:tailEnd/>
          </a:ln>
        </p:spPr>
      </p:pic>
      <p:pic>
        <p:nvPicPr>
          <p:cNvPr id="2058" name="Picture 13" descr="IMG_0015_NEW"/>
          <p:cNvPicPr>
            <a:picLocks noChangeAspect="1" noChangeArrowheads="1"/>
          </p:cNvPicPr>
          <p:nvPr/>
        </p:nvPicPr>
        <p:blipFill>
          <a:blip r:embed="rId10" cstate="print"/>
          <a:srcRect/>
          <a:stretch>
            <a:fillRect/>
          </a:stretch>
        </p:blipFill>
        <p:spPr bwMode="auto">
          <a:xfrm>
            <a:off x="3571875" y="5857875"/>
            <a:ext cx="1673225" cy="2305050"/>
          </a:xfrm>
          <a:prstGeom prst="rect">
            <a:avLst/>
          </a:prstGeom>
          <a:noFill/>
          <a:ln w="31750">
            <a:solidFill>
              <a:srgbClr val="339966"/>
            </a:solidFill>
            <a:miter lim="800000"/>
            <a:headEnd/>
            <a:tailEnd/>
          </a:ln>
        </p:spPr>
      </p:pic>
      <p:pic>
        <p:nvPicPr>
          <p:cNvPr id="2059" name="Picture 14" descr="IMG_0016_NEW"/>
          <p:cNvPicPr>
            <a:picLocks noChangeAspect="1" noChangeArrowheads="1"/>
          </p:cNvPicPr>
          <p:nvPr/>
        </p:nvPicPr>
        <p:blipFill>
          <a:blip r:embed="rId11" cstate="print"/>
          <a:srcRect/>
          <a:stretch>
            <a:fillRect/>
          </a:stretch>
        </p:blipFill>
        <p:spPr bwMode="auto">
          <a:xfrm>
            <a:off x="5191125" y="3500438"/>
            <a:ext cx="1666875" cy="2303462"/>
          </a:xfrm>
          <a:prstGeom prst="rect">
            <a:avLst/>
          </a:prstGeom>
          <a:noFill/>
          <a:ln w="31750">
            <a:solidFill>
              <a:srgbClr val="99CC00"/>
            </a:solidFill>
            <a:miter lim="800000"/>
            <a:headEnd/>
            <a:tailEnd/>
          </a:ln>
        </p:spPr>
      </p:pic>
      <p:pic>
        <p:nvPicPr>
          <p:cNvPr id="2060" name="Picture 15" descr="IMG_0017_NEW"/>
          <p:cNvPicPr>
            <a:picLocks noChangeAspect="1" noChangeArrowheads="1"/>
          </p:cNvPicPr>
          <p:nvPr/>
        </p:nvPicPr>
        <p:blipFill>
          <a:blip r:embed="rId12" cstate="print"/>
          <a:srcRect/>
          <a:stretch>
            <a:fillRect/>
          </a:stretch>
        </p:blipFill>
        <p:spPr bwMode="auto">
          <a:xfrm>
            <a:off x="5183188" y="6500813"/>
            <a:ext cx="1674812" cy="2232025"/>
          </a:xfrm>
          <a:prstGeom prst="rect">
            <a:avLst/>
          </a:prstGeom>
          <a:noFill/>
          <a:ln w="31750">
            <a:solidFill>
              <a:srgbClr val="000080"/>
            </a:solidFill>
            <a:miter lim="800000"/>
            <a:headEnd/>
            <a:tailEnd/>
          </a:ln>
        </p:spPr>
      </p:pic>
      <p:pic>
        <p:nvPicPr>
          <p:cNvPr id="2061" name="Picture 16" descr="IMG_NEW"/>
          <p:cNvPicPr>
            <a:picLocks noChangeAspect="1" noChangeArrowheads="1"/>
          </p:cNvPicPr>
          <p:nvPr/>
        </p:nvPicPr>
        <p:blipFill>
          <a:blip r:embed="rId13" cstate="print"/>
          <a:srcRect/>
          <a:stretch>
            <a:fillRect/>
          </a:stretch>
        </p:blipFill>
        <p:spPr bwMode="auto">
          <a:xfrm>
            <a:off x="0" y="285750"/>
            <a:ext cx="1601788" cy="2268538"/>
          </a:xfrm>
          <a:prstGeom prst="rect">
            <a:avLst/>
          </a:prstGeom>
          <a:noFill/>
          <a:ln w="31750">
            <a:solidFill>
              <a:schemeClr val="tx1"/>
            </a:solidFill>
            <a:miter lim="800000"/>
            <a:headEnd/>
            <a:tailEnd/>
          </a:ln>
        </p:spPr>
      </p:pic>
      <p:sp>
        <p:nvSpPr>
          <p:cNvPr id="16" name="Rectangle 15"/>
          <p:cNvSpPr/>
          <p:nvPr/>
        </p:nvSpPr>
        <p:spPr>
          <a:xfrm>
            <a:off x="1142984" y="2571736"/>
            <a:ext cx="4083810" cy="1015663"/>
          </a:xfrm>
          <a:prstGeom prst="rect">
            <a:avLst/>
          </a:prstGeom>
          <a:noFill/>
        </p:spPr>
        <p:txBody>
          <a:bodyPr wrap="none">
            <a:spAutoFit/>
          </a:bodyPr>
          <a:lstStyle/>
          <a:p>
            <a:pPr algn="ctr">
              <a:defRPr/>
            </a:pPr>
            <a:r>
              <a:rPr lang="hr-HR" sz="6000" b="1" cap="all" dirty="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Eras Bold ITC" pitchFamily="34" charset="0"/>
              </a:rPr>
              <a:t>N   a   š   i</a:t>
            </a:r>
            <a:r>
              <a:rPr lang="hr-HR" sz="2800" b="1" cap="all" dirty="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Eras Bold ITC" pitchFamily="34" charset="0"/>
              </a:rPr>
              <a:t>  </a:t>
            </a:r>
            <a:endParaRPr lang="en-US" sz="2800" b="1" cap="all" dirty="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Eras Bold ITC" pitchFamily="34" charset="0"/>
            </a:endParaRPr>
          </a:p>
        </p:txBody>
      </p:sp>
      <p:sp>
        <p:nvSpPr>
          <p:cNvPr id="17" name="Rectangle 16"/>
          <p:cNvSpPr/>
          <p:nvPr/>
        </p:nvSpPr>
        <p:spPr>
          <a:xfrm>
            <a:off x="428604" y="5357818"/>
            <a:ext cx="5713424" cy="923330"/>
          </a:xfrm>
          <a:prstGeom prst="rect">
            <a:avLst/>
          </a:prstGeom>
          <a:noFill/>
        </p:spPr>
        <p:txBody>
          <a:bodyPr wrap="none">
            <a:spAutoFit/>
          </a:bodyPr>
          <a:lstStyle/>
          <a:p>
            <a:pPr algn="ctr">
              <a:defRPr/>
            </a:pPr>
            <a:r>
              <a:rPr lang="hr-HR" sz="5400" b="1" cap="all" dirty="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Eras Bold ITC" pitchFamily="34" charset="0"/>
              </a:rPr>
              <a:t>V  r  t  u  lj  c  i</a:t>
            </a:r>
            <a:endParaRPr lang="en-US" sz="5400" b="1" cap="all" dirty="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Eras Bold ITC"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9250051.JPG"/>
          <p:cNvPicPr>
            <a:picLocks noChangeAspect="1"/>
          </p:cNvPicPr>
          <p:nvPr/>
        </p:nvPicPr>
        <p:blipFill>
          <a:blip r:embed="rId2" cstate="print"/>
          <a:stretch>
            <a:fillRect/>
          </a:stretch>
        </p:blipFill>
        <p:spPr>
          <a:xfrm>
            <a:off x="3357562" y="357158"/>
            <a:ext cx="3357586" cy="2518190"/>
          </a:xfrm>
          <a:prstGeom prst="rect">
            <a:avLst/>
          </a:prstGeom>
        </p:spPr>
      </p:pic>
      <p:sp>
        <p:nvSpPr>
          <p:cNvPr id="5" name="Rectangle 4"/>
          <p:cNvSpPr/>
          <p:nvPr/>
        </p:nvSpPr>
        <p:spPr>
          <a:xfrm>
            <a:off x="214290" y="285720"/>
            <a:ext cx="3000396" cy="8572528"/>
          </a:xfrm>
          <a:prstGeom prst="rect">
            <a:avLst/>
          </a:prstGeom>
          <a:solidFill>
            <a:srgbClr val="E6E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r-HR" sz="1100" dirty="0" smtClean="0">
                <a:solidFill>
                  <a:schemeClr val="tx1"/>
                </a:solidFill>
              </a:rPr>
              <a:t>Ali </a:t>
            </a:r>
            <a:r>
              <a:rPr lang="hr-HR" sz="1100" dirty="0">
                <a:solidFill>
                  <a:schemeClr val="tx1"/>
                </a:solidFill>
              </a:rPr>
              <a:t>ima i nekih malih projekata npr. da se popravi peron, da možete normalno ući u vlak i da se popravi cijela tj željeznička postaja. Jedan od projekata koji ćemo sigurno odraditi je izgradnja  male lučice, marine  u centru grada na Kupi i jedan veliki projekt je izgradnja </a:t>
            </a:r>
            <a:r>
              <a:rPr lang="hr-HR" sz="1100" dirty="0" smtClean="0">
                <a:solidFill>
                  <a:schemeClr val="tx1"/>
                </a:solidFill>
              </a:rPr>
              <a:t> </a:t>
            </a:r>
            <a:r>
              <a:rPr lang="hr-HR" sz="1100" dirty="0">
                <a:solidFill>
                  <a:schemeClr val="tx1"/>
                </a:solidFill>
              </a:rPr>
              <a:t>pročišćivača, što znači da će se napraviti jedan veliki uređaj, filtar koji će služiti da sve ovo što ide iz naše kanalizacije ne završi direktno u Savi, nego se sva ta prljavština zaustavlja na nekakvim posebnim uređajima tako da voda koja ulazi u Savu, a onda naravno iz Save i u Kupu bude potpuno čista. Dakle, to su ti neki ekološki projekti, a i evo tu je jedan veliki sisački projekt da svi ti dimnjaci i cijevi iz kojih ide vatra i taj neugodan miris,  da se poprave pa će tako Sisak postati čišći i ugodniji grad. Zatim projekti kao što je rasterećenje prometne gužve u centru grada, da se preusmjere  preko novog mosta i nove ceste koju ćemo raditi, te da se omogući vama i vašim roditeljima da jednostavnije prođete kroz centar grada. Najmlađima je jako bitno da se zabrani promet u 1. i 2. ulici, da tu </a:t>
            </a:r>
          </a:p>
          <a:p>
            <a:r>
              <a:rPr lang="hr-HR" sz="1100" dirty="0">
                <a:solidFill>
                  <a:schemeClr val="tx1"/>
                </a:solidFill>
              </a:rPr>
              <a:t>možete ići  biciklima, rolama… Uglavnom da možete uživati u 1. i 2. ulici bez automobila.</a:t>
            </a:r>
          </a:p>
          <a:p>
            <a:r>
              <a:rPr lang="hr-HR" sz="1100" b="1" dirty="0">
                <a:solidFill>
                  <a:schemeClr val="tx1"/>
                </a:solidFill>
              </a:rPr>
              <a:t>VR</a:t>
            </a:r>
            <a:r>
              <a:rPr lang="hr-HR" sz="1100" dirty="0">
                <a:solidFill>
                  <a:schemeClr val="tx1"/>
                </a:solidFill>
              </a:rPr>
              <a:t>: </a:t>
            </a:r>
            <a:r>
              <a:rPr lang="hr-HR" sz="1100" b="1" dirty="0">
                <a:solidFill>
                  <a:schemeClr val="accent6">
                    <a:lumMod val="75000"/>
                  </a:schemeClr>
                </a:solidFill>
              </a:rPr>
              <a:t>Može li se izgraditi aerodrom u Sisku?</a:t>
            </a:r>
          </a:p>
          <a:p>
            <a:r>
              <a:rPr lang="hr-HR" sz="1100" b="1" dirty="0">
                <a:solidFill>
                  <a:schemeClr val="tx1"/>
                </a:solidFill>
              </a:rPr>
              <a:t>Gradonačelnik</a:t>
            </a:r>
            <a:r>
              <a:rPr lang="hr-HR" sz="1100" dirty="0">
                <a:solidFill>
                  <a:schemeClr val="tx1"/>
                </a:solidFill>
              </a:rPr>
              <a:t>: Onaj pravi aerodrom nećemo graditi vjerojatno još dugo, ali, neću reći krivi, ali jedan lijepi aerodrom će biti sigurno u Šašinoj Gredi, jer imamo jedan avio-klub kojeg vode ljudi koji žive u gradu Sisku. Oni su već zatražili od grada da im se omogući da urede tu površinu, sada je to livada, ali će jednog dana biti sletno- poletna staza, i ja vjerujem da ćemo već slijedeće godine naći neka sredstva da se uredi ne kao aerodrom, nego kao neka staza, gdje bi onda bili oni manji aviončići, ali pravi aerodrom Sisku ne treba zato što na 30 minuta od Siska ima aerodrom u Velikoj Gorici.</a:t>
            </a:r>
          </a:p>
          <a:p>
            <a:r>
              <a:rPr lang="hr-HR" sz="1100" b="1" dirty="0">
                <a:solidFill>
                  <a:schemeClr val="tx1"/>
                </a:solidFill>
              </a:rPr>
              <a:t>VR</a:t>
            </a:r>
            <a:r>
              <a:rPr lang="hr-HR" sz="1100" dirty="0">
                <a:solidFill>
                  <a:schemeClr val="tx1"/>
                </a:solidFill>
              </a:rPr>
              <a:t>: </a:t>
            </a:r>
            <a:r>
              <a:rPr lang="hr-HR" sz="1100" b="1" dirty="0">
                <a:solidFill>
                  <a:schemeClr val="accent6">
                    <a:lumMod val="75000"/>
                  </a:schemeClr>
                </a:solidFill>
              </a:rPr>
              <a:t>Znamo da puno radite za dobrobit našeg grada, pa imate li uopće slobodnog vremena i kako ga koristite?</a:t>
            </a:r>
          </a:p>
          <a:p>
            <a:r>
              <a:rPr lang="hr-HR" sz="1100" b="1" dirty="0">
                <a:solidFill>
                  <a:schemeClr val="tx1"/>
                </a:solidFill>
              </a:rPr>
              <a:t>Gradonačelnik</a:t>
            </a:r>
            <a:r>
              <a:rPr lang="hr-HR" sz="1100" dirty="0">
                <a:solidFill>
                  <a:schemeClr val="tx1"/>
                </a:solidFill>
              </a:rPr>
              <a:t>: Svatko ima slobodnog vremena, koliko god da radiš moraš imati slobodnog vremena inače ne možeš raditi, moraš se malo odmorit da bi mogao uopće funkcionirat. Kako bi to izgledalo da vi dođete ujutro iz škole, pa učite navečer do 10, pa sutra ujutro opet u školu? Mora biti malo mjesta za kompić, za TV, za hodanje, za igru. Tako i ja pokušavam malo uzeti slobodnog </a:t>
            </a:r>
            <a:r>
              <a:rPr lang="hr-HR" sz="1100" dirty="0" smtClean="0">
                <a:solidFill>
                  <a:schemeClr val="tx1"/>
                </a:solidFill>
              </a:rPr>
              <a:t>vremena.</a:t>
            </a:r>
            <a:endParaRPr lang="hr-HR" sz="1100" dirty="0">
              <a:solidFill>
                <a:schemeClr val="tx1"/>
              </a:solidFill>
            </a:endParaRPr>
          </a:p>
        </p:txBody>
      </p:sp>
      <p:sp>
        <p:nvSpPr>
          <p:cNvPr id="6" name="Rectangle 5"/>
          <p:cNvSpPr/>
          <p:nvPr/>
        </p:nvSpPr>
        <p:spPr>
          <a:xfrm>
            <a:off x="3357562" y="3643306"/>
            <a:ext cx="3071834" cy="5214942"/>
          </a:xfrm>
          <a:prstGeom prst="rect">
            <a:avLst/>
          </a:prstGeom>
          <a:solidFill>
            <a:srgbClr val="E6E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r-HR" sz="1100" dirty="0" smtClean="0">
                <a:solidFill>
                  <a:schemeClr val="tx1"/>
                </a:solidFill>
              </a:rPr>
              <a:t>Uvijek nastojim raditi dvokratno; dio mog posla je dopodne, zatim idem doma na ručak, imam kratki odmor, pa popodne opet posao, uglavnom nekad do ranih večernjih sati, nekad do kasnih, ali pokušavam barem svaki drugi dan, u nekim večernjim satima, tamo negdje od 8 do 10 iskoristiti za sport. Prema tome, slobodno vrijeme koje imam iskoristim za odmor, to je uglavnom na internetu ili televiziji da vidim što se zbiva, što ima novog u svijetu, ima li kakav novi film… Dakle, znam potrošiti to slobodno vrijeme što imam.</a:t>
            </a:r>
          </a:p>
          <a:p>
            <a:r>
              <a:rPr lang="hr-HR" sz="1100" b="1" dirty="0" smtClean="0">
                <a:solidFill>
                  <a:schemeClr val="tx1"/>
                </a:solidFill>
              </a:rPr>
              <a:t>VR: </a:t>
            </a:r>
            <a:r>
              <a:rPr lang="hr-HR" sz="1100" b="1" dirty="0" smtClean="0">
                <a:solidFill>
                  <a:schemeClr val="accent6">
                    <a:lumMod val="75000"/>
                  </a:schemeClr>
                </a:solidFill>
              </a:rPr>
              <a:t>Imate li primjedbi na organizaciju rada u našim školama i što biste mijenjali?</a:t>
            </a:r>
          </a:p>
          <a:p>
            <a:r>
              <a:rPr lang="hr-HR" sz="1100" b="1" dirty="0" smtClean="0">
                <a:solidFill>
                  <a:schemeClr val="tx1"/>
                </a:solidFill>
              </a:rPr>
              <a:t>Gradonačelnik</a:t>
            </a:r>
            <a:r>
              <a:rPr lang="hr-HR" sz="1100" dirty="0" smtClean="0">
                <a:solidFill>
                  <a:schemeClr val="tx1"/>
                </a:solidFill>
              </a:rPr>
              <a:t>: Nemam nikakvih primjedbi, eto moram pohvaliti osnovne škole. A što bih  </a:t>
            </a:r>
            <a:r>
              <a:rPr lang="hr-HR" sz="1100" dirty="0">
                <a:solidFill>
                  <a:schemeClr val="tx1"/>
                </a:solidFill>
              </a:rPr>
              <a:t>mijenjao? </a:t>
            </a:r>
            <a:r>
              <a:rPr lang="hr-HR" sz="1100" b="1" dirty="0">
                <a:solidFill>
                  <a:schemeClr val="tx2">
                    <a:lumMod val="75000"/>
                  </a:schemeClr>
                </a:solidFill>
              </a:rPr>
              <a:t>Htio bih da ljeti, ako je vruće, imate klimu koja će vas rashladiti, da zimi radijatori budu novi, da svi rade, da ne iskaču parketi, da se svi prozori mogu zatvoriti, da imate nove klupe, da imate koji kompjuter više, da vam toga ne manjka. A što se tiče promjene sistema, ja bih htio da su vam svima knjige besplatne, da jedna knjiga vrijedi 10 godina, da se ne trebate brinuti, da imate što više slobodnog vremena, da vas u školi previše ne iscrpljuju, ali što ja u svim školama pohvaljujem to su vaše ravnateljice, vaše učiteljice, vaše nastavnice koje posao odrađuju jako dobro, nije im lako, rade naporno, a ono što naprave skupa s vama uvijek vrijedi. </a:t>
            </a:r>
          </a:p>
        </p:txBody>
      </p:sp>
      <p:sp>
        <p:nvSpPr>
          <p:cNvPr id="7" name="Rectangle 6"/>
          <p:cNvSpPr/>
          <p:nvPr/>
        </p:nvSpPr>
        <p:spPr>
          <a:xfrm>
            <a:off x="3571876" y="2714612"/>
            <a:ext cx="2786082" cy="285752"/>
          </a:xfrm>
          <a:prstGeom prst="rect">
            <a:avLst/>
          </a:prstGeom>
          <a:solidFill>
            <a:srgbClr val="DAE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200" dirty="0" smtClean="0">
                <a:solidFill>
                  <a:schemeClr val="tx1"/>
                </a:solidFill>
              </a:rPr>
              <a:t>Valentina Runko i gradonačelnik</a:t>
            </a:r>
            <a:endParaRPr lang="hr-HR" sz="1200" dirty="0">
              <a:solidFill>
                <a:schemeClr val="tx1"/>
              </a:solidFill>
            </a:endParaRPr>
          </a:p>
        </p:txBody>
      </p:sp>
      <p:sp>
        <p:nvSpPr>
          <p:cNvPr id="8" name="Oval 7"/>
          <p:cNvSpPr/>
          <p:nvPr/>
        </p:nvSpPr>
        <p:spPr>
          <a:xfrm>
            <a:off x="0" y="8786842"/>
            <a:ext cx="357166" cy="3571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smtClean="0"/>
              <a:t>4</a:t>
            </a:r>
            <a:endParaRPr lang="hr-HR"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9250054.JPG"/>
          <p:cNvPicPr>
            <a:picLocks noChangeAspect="1"/>
          </p:cNvPicPr>
          <p:nvPr/>
        </p:nvPicPr>
        <p:blipFill>
          <a:blip r:embed="rId2" cstate="print"/>
          <a:srcRect l="9375" t="8333"/>
          <a:stretch>
            <a:fillRect/>
          </a:stretch>
        </p:blipFill>
        <p:spPr>
          <a:xfrm>
            <a:off x="214290" y="214282"/>
            <a:ext cx="3429024" cy="2601329"/>
          </a:xfrm>
          <a:prstGeom prst="rect">
            <a:avLst/>
          </a:prstGeom>
        </p:spPr>
      </p:pic>
      <p:pic>
        <p:nvPicPr>
          <p:cNvPr id="1026" name="Picture 2" descr="C:\Documents and Settings\Administrator\Desktop\Novinari\Susret s gadonačelnikom\P9250048.JPG"/>
          <p:cNvPicPr>
            <a:picLocks noChangeAspect="1" noChangeArrowheads="1"/>
          </p:cNvPicPr>
          <p:nvPr/>
        </p:nvPicPr>
        <p:blipFill>
          <a:blip r:embed="rId3" cstate="print"/>
          <a:srcRect/>
          <a:stretch>
            <a:fillRect/>
          </a:stretch>
        </p:blipFill>
        <p:spPr bwMode="auto">
          <a:xfrm>
            <a:off x="3357562" y="6000760"/>
            <a:ext cx="3286148" cy="2464611"/>
          </a:xfrm>
          <a:prstGeom prst="rect">
            <a:avLst/>
          </a:prstGeom>
          <a:noFill/>
        </p:spPr>
      </p:pic>
      <p:sp>
        <p:nvSpPr>
          <p:cNvPr id="6" name="Rectangle 5"/>
          <p:cNvSpPr/>
          <p:nvPr/>
        </p:nvSpPr>
        <p:spPr>
          <a:xfrm>
            <a:off x="214290" y="2857488"/>
            <a:ext cx="3071810" cy="6143668"/>
          </a:xfrm>
          <a:prstGeom prst="rect">
            <a:avLst/>
          </a:prstGeom>
          <a:solidFill>
            <a:srgbClr val="DAE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r-HR" sz="1100" b="1" dirty="0" smtClean="0">
                <a:solidFill>
                  <a:schemeClr val="tx1"/>
                </a:solidFill>
              </a:rPr>
              <a:t>Zato </a:t>
            </a:r>
            <a:r>
              <a:rPr lang="hr-HR" sz="1100" b="1" dirty="0">
                <a:solidFill>
                  <a:schemeClr val="tx1"/>
                </a:solidFill>
              </a:rPr>
              <a:t>vi i razgovarate sad sa mnom, zato što znate postavljati pametna pitanja, a pametna pitanja između ostalog znate postavljati upravo zato što su vas vaše učiteljice i učitelji nešto naučili, jer da vas nisu naučili vi me ne biste znali pitati koji su projekti, što je s rafinerijom,  što je sa zagađenjem, znači dobijete jednu veliku količinu informacija, </a:t>
            </a:r>
            <a:r>
              <a:rPr lang="hr-HR" sz="1100" b="1" dirty="0">
                <a:solidFill>
                  <a:schemeClr val="tx2">
                    <a:lumMod val="75000"/>
                  </a:schemeClr>
                </a:solidFill>
              </a:rPr>
              <a:t>a učiteljice i učitelji su ti koji trebaju znati koje su nam informacije bitne, koje nisu i tako vas oni i uče i odgajaju i to je ono najvažnije što vas oni, uz vaše roditelje koji su doma, odgajaju. Zato mislim da u tom sistemu ne treba puno toga mijenjati, nego samo zahvaliti nastavnicima. Svaka im čast, mislim vama prije svega, ali oni stvarno dobar posao rade</a:t>
            </a:r>
            <a:r>
              <a:rPr lang="hr-HR" sz="1100" b="1" dirty="0">
                <a:solidFill>
                  <a:schemeClr val="tx1"/>
                </a:solidFill>
              </a:rPr>
              <a:t>.</a:t>
            </a:r>
          </a:p>
          <a:p>
            <a:r>
              <a:rPr lang="hr-HR" sz="1100" b="1" dirty="0">
                <a:solidFill>
                  <a:schemeClr val="tx1"/>
                </a:solidFill>
              </a:rPr>
              <a:t>VR: </a:t>
            </a:r>
            <a:r>
              <a:rPr lang="hr-HR" sz="1100" b="1" dirty="0">
                <a:solidFill>
                  <a:schemeClr val="accent6">
                    <a:lumMod val="75000"/>
                  </a:schemeClr>
                </a:solidFill>
              </a:rPr>
              <a:t>Što se poduzima da bi škole radile u jednoj smjeni?</a:t>
            </a:r>
          </a:p>
          <a:p>
            <a:r>
              <a:rPr lang="hr-HR" sz="1100" b="1" dirty="0">
                <a:solidFill>
                  <a:schemeClr val="tx1"/>
                </a:solidFill>
              </a:rPr>
              <a:t>Gradonačelnik: Poduzima se samo to da se stvaraju jako dobri uvjeti. Da bi sve škole radile u jednoj smjeni mora biti više učitelja i učiteljica, nažalost, ne bi trebalo biti manje djece, ali ima. Čuli ste da se svake godine sve manje djece upiše u 1. razred. I trebamo imati naprosto dovoljno prostora i dovoljno učionica, dovoljno kabineta, nastavnika i kad se sve to poklopi tad će naravno biti mjesta da svi idete u školu u nekim jutarnjim terminima. Trebao bi se osigurati i produženi boravak za mlađu djecu, a za to jednostavno još nemamo uvjeta.</a:t>
            </a:r>
          </a:p>
          <a:p>
            <a:r>
              <a:rPr lang="hr-HR" sz="1100" b="1" dirty="0">
                <a:solidFill>
                  <a:schemeClr val="tx1"/>
                </a:solidFill>
              </a:rPr>
              <a:t>VR: </a:t>
            </a:r>
            <a:r>
              <a:rPr lang="hr-HR" sz="1100" b="1" dirty="0">
                <a:solidFill>
                  <a:schemeClr val="accent6">
                    <a:lumMod val="75000"/>
                  </a:schemeClr>
                </a:solidFill>
              </a:rPr>
              <a:t>Kako mi učenici možemo Vama, gradonačelniku, pomoći? Mi smo voljni. Recite!</a:t>
            </a:r>
          </a:p>
          <a:p>
            <a:r>
              <a:rPr lang="hr-HR" sz="1100" b="1" dirty="0">
                <a:solidFill>
                  <a:schemeClr val="tx1"/>
                </a:solidFill>
              </a:rPr>
              <a:t>Gradonačelnik: Možete mi pomoći da se brinete o očuvanju dječjih igrališta, parkova, trave i okoline uopće, jer tako će naš grad biti ljepši. No, najvažnije, budite dobri učenici.</a:t>
            </a:r>
          </a:p>
          <a:p>
            <a:r>
              <a:rPr lang="hr-HR" sz="1100" b="1" dirty="0">
                <a:solidFill>
                  <a:schemeClr val="tx1"/>
                </a:solidFill>
              </a:rPr>
              <a:t>VR: </a:t>
            </a:r>
            <a:r>
              <a:rPr lang="hr-HR" sz="1100" b="1" dirty="0">
                <a:solidFill>
                  <a:schemeClr val="accent6">
                    <a:lumMod val="75000"/>
                  </a:schemeClr>
                </a:solidFill>
              </a:rPr>
              <a:t>Što biste pohvalili kod nas učenika, kod mladih ljudi uopće</a:t>
            </a:r>
            <a:r>
              <a:rPr lang="hr-HR" sz="1100" b="1" dirty="0" smtClean="0">
                <a:solidFill>
                  <a:schemeClr val="accent6">
                    <a:lumMod val="75000"/>
                  </a:schemeClr>
                </a:solidFill>
              </a:rPr>
              <a:t>?</a:t>
            </a:r>
            <a:endParaRPr lang="hr-HR" sz="1100" b="1" dirty="0">
              <a:solidFill>
                <a:schemeClr val="accent6">
                  <a:lumMod val="75000"/>
                </a:schemeClr>
              </a:solidFill>
            </a:endParaRPr>
          </a:p>
        </p:txBody>
      </p:sp>
      <p:sp>
        <p:nvSpPr>
          <p:cNvPr id="7" name="Rectangle 6"/>
          <p:cNvSpPr/>
          <p:nvPr/>
        </p:nvSpPr>
        <p:spPr>
          <a:xfrm>
            <a:off x="3929066" y="214282"/>
            <a:ext cx="2714644" cy="3929090"/>
          </a:xfrm>
          <a:prstGeom prst="rect">
            <a:avLst/>
          </a:prstGeom>
          <a:solidFill>
            <a:srgbClr val="DAE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hr-HR" sz="1100" b="1" dirty="0" smtClean="0"/>
          </a:p>
          <a:p>
            <a:endParaRPr lang="hr-HR" sz="1100" b="1" dirty="0"/>
          </a:p>
          <a:p>
            <a:endParaRPr lang="hr-HR" sz="1100" b="1" dirty="0" smtClean="0"/>
          </a:p>
          <a:p>
            <a:r>
              <a:rPr lang="hr-HR" sz="1100" b="1" dirty="0" smtClean="0">
                <a:solidFill>
                  <a:schemeClr val="tx1"/>
                </a:solidFill>
              </a:rPr>
              <a:t>Gradonačelnik</a:t>
            </a:r>
            <a:r>
              <a:rPr lang="hr-HR" sz="1100" dirty="0">
                <a:solidFill>
                  <a:schemeClr val="tx1"/>
                </a:solidFill>
              </a:rPr>
              <a:t>: Što bih pohvalio kod Vas učenika? Oduševljava me što vi volite život, radujete se svemu; prijateljima, zabavi, društvu… Ne bih kod vas mladih ništa mijenjao.</a:t>
            </a:r>
          </a:p>
          <a:p>
            <a:r>
              <a:rPr lang="hr-HR" sz="1100" b="1" dirty="0">
                <a:solidFill>
                  <a:schemeClr val="tx1"/>
                </a:solidFill>
              </a:rPr>
              <a:t>VR</a:t>
            </a:r>
            <a:r>
              <a:rPr lang="hr-HR" sz="1100" dirty="0">
                <a:solidFill>
                  <a:schemeClr val="tx1"/>
                </a:solidFill>
              </a:rPr>
              <a:t>: </a:t>
            </a:r>
            <a:r>
              <a:rPr lang="hr-HR" sz="1100" b="1" dirty="0">
                <a:solidFill>
                  <a:schemeClr val="accent6">
                    <a:lumMod val="75000"/>
                  </a:schemeClr>
                </a:solidFill>
              </a:rPr>
              <a:t>Kakav ste vi gradonačelnik? U čemu Vas građani kritiziraju, a što hvale?</a:t>
            </a:r>
          </a:p>
          <a:p>
            <a:r>
              <a:rPr lang="hr-HR" sz="1100" b="1" dirty="0">
                <a:solidFill>
                  <a:schemeClr val="tx1"/>
                </a:solidFill>
              </a:rPr>
              <a:t>Gradonačelnik</a:t>
            </a:r>
            <a:r>
              <a:rPr lang="hr-HR" sz="1100" dirty="0">
                <a:solidFill>
                  <a:schemeClr val="tx1"/>
                </a:solidFill>
              </a:rPr>
              <a:t>: Građani me kritiziraju zbog zagađenog zraka u gradu, zbog rupa po cestama, što imamo premalo parkova,  što još nije gotova brza cesta Sisak-Zagreb… A hvale me zbog uređenja i dobrog rada u osnovnim školama, za dobro organiziran športski život u gradu (imamo dva bazena, dva stadiona, klizalište…), zatim me hvale zbog kulture koja je na vrlo visokoj razini, održavaju se brojne izložbe, kazališne predstave, povijesna događanja itd.</a:t>
            </a:r>
          </a:p>
          <a:p>
            <a:r>
              <a:rPr lang="hr-HR" sz="1100" b="1" dirty="0">
                <a:solidFill>
                  <a:schemeClr val="tx1"/>
                </a:solidFill>
              </a:rPr>
              <a:t>VR</a:t>
            </a:r>
            <a:r>
              <a:rPr lang="hr-HR" sz="1100" dirty="0">
                <a:solidFill>
                  <a:schemeClr val="tx1"/>
                </a:solidFill>
              </a:rPr>
              <a:t>: </a:t>
            </a:r>
            <a:r>
              <a:rPr lang="hr-HR" sz="1100" b="1" dirty="0">
                <a:solidFill>
                  <a:schemeClr val="accent6">
                    <a:lumMod val="75000"/>
                  </a:schemeClr>
                </a:solidFill>
              </a:rPr>
              <a:t>Gradonačelniče, veoma mi je drago što ste pronašli vremena za ovaj intervju. Puno Vam hvala. Vjerojatno se opet vidimo na nekoj našoj svečanosti u školi.                                                </a:t>
            </a:r>
          </a:p>
          <a:p>
            <a:r>
              <a:rPr lang="hr-HR" sz="1100" dirty="0">
                <a:solidFill>
                  <a:schemeClr val="tx1"/>
                </a:solidFill>
              </a:rPr>
              <a:t> </a:t>
            </a:r>
          </a:p>
          <a:p>
            <a:endParaRPr lang="hr-HR" sz="1100" dirty="0"/>
          </a:p>
          <a:p>
            <a:pPr algn="r"/>
            <a:r>
              <a:rPr lang="hr-HR" sz="1100" dirty="0" smtClean="0"/>
              <a:t>                              </a:t>
            </a:r>
            <a:endParaRPr lang="hr-HR" sz="1100" dirty="0"/>
          </a:p>
          <a:p>
            <a:pPr algn="ctr"/>
            <a:endParaRPr lang="hr-HR" sz="1100" dirty="0"/>
          </a:p>
        </p:txBody>
      </p:sp>
      <p:sp>
        <p:nvSpPr>
          <p:cNvPr id="8" name="Rectangle 7"/>
          <p:cNvSpPr/>
          <p:nvPr/>
        </p:nvSpPr>
        <p:spPr>
          <a:xfrm>
            <a:off x="3429000" y="4214810"/>
            <a:ext cx="3214710" cy="1785950"/>
          </a:xfrm>
          <a:prstGeom prst="rect">
            <a:avLst/>
          </a:prstGeom>
          <a:solidFill>
            <a:srgbClr val="F5BB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400" b="1" dirty="0" smtClean="0">
                <a:solidFill>
                  <a:schemeClr val="tx1"/>
                </a:solidFill>
                <a:latin typeface="Harrington" pitchFamily="82" charset="0"/>
              </a:rPr>
              <a:t>“U to vrijeme osnivala se jedna velika stranka, to je HDZ, koja je imala značajke jednog velikog, masovnog pokreta i ja sam smatrao da je moja dužnost kao domoljuba da se priključim tom pokretu i na taj način sam se prvo kao član pokreta i stranke počeo baviti politikom.”</a:t>
            </a:r>
            <a:endParaRPr lang="hr-HR" sz="1400" b="1" dirty="0">
              <a:latin typeface="Harrington" pitchFamily="82" charset="0"/>
            </a:endParaRPr>
          </a:p>
        </p:txBody>
      </p:sp>
      <p:sp>
        <p:nvSpPr>
          <p:cNvPr id="9" name="Rectangle 8"/>
          <p:cNvSpPr/>
          <p:nvPr/>
        </p:nvSpPr>
        <p:spPr>
          <a:xfrm>
            <a:off x="214290" y="2428860"/>
            <a:ext cx="3429024" cy="357190"/>
          </a:xfrm>
          <a:prstGeom prst="rect">
            <a:avLst/>
          </a:prstGeom>
          <a:solidFill>
            <a:srgbClr val="F4B2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200" b="1" dirty="0" smtClean="0">
                <a:solidFill>
                  <a:schemeClr val="tx2">
                    <a:lumMod val="75000"/>
                  </a:schemeClr>
                </a:solidFill>
              </a:rPr>
              <a:t>Lucija Krčelić, Lea Kapelec i Valentina Runko s gradonačelnikom.</a:t>
            </a:r>
            <a:endParaRPr lang="hr-HR" sz="1200" b="1" dirty="0">
              <a:solidFill>
                <a:schemeClr val="tx2">
                  <a:lumMod val="75000"/>
                </a:schemeClr>
              </a:solidFill>
            </a:endParaRPr>
          </a:p>
        </p:txBody>
      </p:sp>
      <p:sp>
        <p:nvSpPr>
          <p:cNvPr id="10" name="Rectangle 9"/>
          <p:cNvSpPr/>
          <p:nvPr/>
        </p:nvSpPr>
        <p:spPr>
          <a:xfrm>
            <a:off x="3357562" y="8143900"/>
            <a:ext cx="3286148" cy="357190"/>
          </a:xfrm>
          <a:prstGeom prst="rect">
            <a:avLst/>
          </a:prstGeom>
          <a:solidFill>
            <a:srgbClr val="F2A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200" dirty="0" smtClean="0">
                <a:solidFill>
                  <a:schemeClr val="tx1"/>
                </a:solidFill>
              </a:rPr>
              <a:t>Valentina Runko s gradonačelnikom.</a:t>
            </a:r>
            <a:endParaRPr lang="hr-HR" sz="1200" dirty="0">
              <a:solidFill>
                <a:schemeClr val="tx1"/>
              </a:solidFill>
            </a:endParaRPr>
          </a:p>
        </p:txBody>
      </p:sp>
      <p:sp>
        <p:nvSpPr>
          <p:cNvPr id="11" name="Rectangle 10"/>
          <p:cNvSpPr/>
          <p:nvPr/>
        </p:nvSpPr>
        <p:spPr>
          <a:xfrm>
            <a:off x="3500438" y="8715404"/>
            <a:ext cx="2928958" cy="285752"/>
          </a:xfrm>
          <a:prstGeom prst="rect">
            <a:avLst/>
          </a:prstGeom>
          <a:solidFill>
            <a:srgbClr val="F199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400" b="1" smtClean="0">
                <a:solidFill>
                  <a:schemeClr val="tx1"/>
                </a:solidFill>
                <a:latin typeface="Harrington" pitchFamily="82" charset="0"/>
              </a:rPr>
              <a:t>Valentina Runko, 6.b</a:t>
            </a:r>
            <a:endParaRPr lang="hr-HR" sz="1400" b="1" dirty="0">
              <a:solidFill>
                <a:schemeClr val="tx1"/>
              </a:solidFill>
              <a:latin typeface="Harrington" pitchFamily="82" charset="0"/>
            </a:endParaRPr>
          </a:p>
        </p:txBody>
      </p:sp>
      <p:sp>
        <p:nvSpPr>
          <p:cNvPr id="12" name="Oval 11"/>
          <p:cNvSpPr/>
          <p:nvPr/>
        </p:nvSpPr>
        <p:spPr>
          <a:xfrm>
            <a:off x="6500834" y="8786842"/>
            <a:ext cx="357166" cy="3571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smtClean="0"/>
              <a:t>5</a:t>
            </a:r>
            <a:endParaRPr lang="hr-H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1480" y="0"/>
            <a:ext cx="5886429" cy="1569660"/>
          </a:xfrm>
          <a:prstGeom prst="rect">
            <a:avLst/>
          </a:prstGeom>
          <a:noFill/>
        </p:spPr>
        <p:txBody>
          <a:bodyPr wrap="square" lIns="91440" tIns="45720" rIns="91440" bIns="45720">
            <a:spAutoFit/>
          </a:bodyPr>
          <a:lstStyle/>
          <a:p>
            <a:pPr algn="ctr"/>
            <a:r>
              <a:rPr lang="hr-HR" sz="9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innerShdw blurRad="63500" dist="50800" dir="13500000">
                    <a:prstClr val="black">
                      <a:alpha val="50000"/>
                    </a:prstClr>
                  </a:innerShdw>
                </a:effectLst>
                <a:latin typeface="Curlz MT" pitchFamily="82" charset="0"/>
              </a:rPr>
              <a:t>Maturalac</a:t>
            </a:r>
            <a:endPar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innerShdw blurRad="63500" dist="50800" dir="13500000">
                  <a:prstClr val="black">
                    <a:alpha val="50000"/>
                  </a:prstClr>
                </a:innerShdw>
              </a:effectLst>
              <a:latin typeface="Curlz MT" pitchFamily="82" charset="0"/>
            </a:endParaRPr>
          </a:p>
        </p:txBody>
      </p:sp>
      <p:sp>
        <p:nvSpPr>
          <p:cNvPr id="5" name="Rectangle 4"/>
          <p:cNvSpPr/>
          <p:nvPr/>
        </p:nvSpPr>
        <p:spPr>
          <a:xfrm>
            <a:off x="285728" y="1571604"/>
            <a:ext cx="3071810" cy="7429552"/>
          </a:xfrm>
          <a:prstGeom prst="rect">
            <a:avLst/>
          </a:prstGeom>
          <a:solidFill>
            <a:srgbClr val="ACF6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hr-HR" sz="1200" dirty="0">
                <a:solidFill>
                  <a:schemeClr val="tx1"/>
                </a:solidFill>
              </a:rPr>
              <a:t>Kako već tradicija naše škole nalaže završetak sedmog razreda donosi i novo uzbudljivo iskustvo- maturalno putovanje. To je vrijeme kada ćemo stvoriti nova prijateljstva, stara će očvrsnuti ili biti u iskušenju, ali svakako ćemo dobiti priliku da upoznamo jedni druge u potpuno drugačijem svjetlu. Kraj školske godine ne možemo dočekati pa se već duže vrijeme pakiraju koferi, a dobronamjerna uputstva i upozorenja roditelja slušamo danima prije polaska. </a:t>
            </a:r>
          </a:p>
          <a:p>
            <a:pPr algn="just"/>
            <a:r>
              <a:rPr lang="hr-HR" sz="1200" dirty="0">
                <a:solidFill>
                  <a:schemeClr val="tx1"/>
                </a:solidFill>
              </a:rPr>
              <a:t>Cilj i pravo odredište našeg puta je prekrasan dalmatinski grad Trogir, a uz put ćemo vidjeti još neka zanimljiva turistička odredišta lijepe naše. </a:t>
            </a:r>
          </a:p>
          <a:p>
            <a:pPr algn="just"/>
            <a:r>
              <a:rPr lang="hr-HR" sz="1200" dirty="0">
                <a:solidFill>
                  <a:schemeClr val="tx1"/>
                </a:solidFill>
              </a:rPr>
              <a:t>Rano ujutro krećemo na put, pozdravljamo se s roditeljima i veselimo se «slobodi». Uvjereni smo da će nam slijedeća četiri dana biti najljepši dani cijelog osnovnoškolskog boravka. U autobusu smo isti kao i uvijek – brbljavi, glasni i uporni u tome da probudimo spavalice. </a:t>
            </a:r>
          </a:p>
          <a:p>
            <a:pPr algn="just"/>
            <a:r>
              <a:rPr lang="hr-HR" sz="1200" dirty="0">
                <a:solidFill>
                  <a:schemeClr val="tx1"/>
                </a:solidFill>
              </a:rPr>
              <a:t>Prvo odmorište nam je u mjestašcu Rastoke, gdje smo oduševljeni prekrasnim slapovima. Nastavak putovanja donosi i dalje našu viku i galamu, te ni ne čujemo sami sebe.</a:t>
            </a:r>
          </a:p>
          <a:p>
            <a:pPr algn="just"/>
            <a:r>
              <a:rPr lang="hr-HR" sz="1200" dirty="0">
                <a:solidFill>
                  <a:schemeClr val="tx1"/>
                </a:solidFill>
              </a:rPr>
              <a:t>Utišao  nas je tek prvi pogled na more i osjećala sam kao da smo opet mala djeca koja samo žele vidjeti veliko plavetnilo. </a:t>
            </a:r>
          </a:p>
          <a:p>
            <a:pPr algn="just"/>
            <a:r>
              <a:rPr lang="hr-HR" sz="1200" dirty="0">
                <a:solidFill>
                  <a:schemeClr val="tx1"/>
                </a:solidFill>
              </a:rPr>
              <a:t>Nakon dosta dugog i napornog putovanja stigli smo u Split. Tamo smo uz pratnju turističkog vodiča razgledavali Dioklecijanovu palaču i druge znamenitosti Splita. Vladala je nepodnošljiva vrućina, te smo umorni i dekoncentrirani većinom nepažljivo slušali našeg vodiča. </a:t>
            </a:r>
          </a:p>
          <a:p>
            <a:pPr algn="ctr"/>
            <a:endParaRPr lang="hr-HR" sz="1100" dirty="0"/>
          </a:p>
        </p:txBody>
      </p:sp>
      <p:pic>
        <p:nvPicPr>
          <p:cNvPr id="6" name="Picture 5" descr="P6120312.JPG"/>
          <p:cNvPicPr>
            <a:picLocks noChangeAspect="1"/>
          </p:cNvPicPr>
          <p:nvPr/>
        </p:nvPicPr>
        <p:blipFill>
          <a:blip r:embed="rId2" cstate="print"/>
          <a:stretch>
            <a:fillRect/>
          </a:stretch>
        </p:blipFill>
        <p:spPr>
          <a:xfrm>
            <a:off x="3357562" y="1500166"/>
            <a:ext cx="2071702" cy="1500198"/>
          </a:xfrm>
          <a:prstGeom prst="rect">
            <a:avLst/>
          </a:prstGeom>
        </p:spPr>
      </p:pic>
      <p:pic>
        <p:nvPicPr>
          <p:cNvPr id="7" name="Picture 6" descr="P6130351.JPG"/>
          <p:cNvPicPr>
            <a:picLocks noChangeAspect="1"/>
          </p:cNvPicPr>
          <p:nvPr/>
        </p:nvPicPr>
        <p:blipFill>
          <a:blip r:embed="rId3" cstate="print"/>
          <a:stretch>
            <a:fillRect/>
          </a:stretch>
        </p:blipFill>
        <p:spPr>
          <a:xfrm>
            <a:off x="3357562" y="3000364"/>
            <a:ext cx="2190718" cy="1643038"/>
          </a:xfrm>
          <a:prstGeom prst="rect">
            <a:avLst/>
          </a:prstGeom>
        </p:spPr>
      </p:pic>
      <p:pic>
        <p:nvPicPr>
          <p:cNvPr id="8" name="Picture 7" descr="P6120325.JPG"/>
          <p:cNvPicPr>
            <a:picLocks noChangeAspect="1"/>
          </p:cNvPicPr>
          <p:nvPr/>
        </p:nvPicPr>
        <p:blipFill>
          <a:blip r:embed="rId4" cstate="print"/>
          <a:srcRect l="13793" r="13793"/>
          <a:stretch>
            <a:fillRect/>
          </a:stretch>
        </p:blipFill>
        <p:spPr>
          <a:xfrm>
            <a:off x="5357802" y="3786182"/>
            <a:ext cx="1500198" cy="1625215"/>
          </a:xfrm>
          <a:prstGeom prst="rect">
            <a:avLst/>
          </a:prstGeom>
        </p:spPr>
      </p:pic>
      <p:pic>
        <p:nvPicPr>
          <p:cNvPr id="9" name="Picture 8" descr="P6130362.JPG"/>
          <p:cNvPicPr>
            <a:picLocks noChangeAspect="1"/>
          </p:cNvPicPr>
          <p:nvPr/>
        </p:nvPicPr>
        <p:blipFill>
          <a:blip r:embed="rId5" cstate="print"/>
          <a:stretch>
            <a:fillRect/>
          </a:stretch>
        </p:blipFill>
        <p:spPr>
          <a:xfrm>
            <a:off x="3357562" y="7697380"/>
            <a:ext cx="1928826" cy="1446620"/>
          </a:xfrm>
          <a:prstGeom prst="rect">
            <a:avLst/>
          </a:prstGeom>
        </p:spPr>
      </p:pic>
      <p:pic>
        <p:nvPicPr>
          <p:cNvPr id="10" name="Picture 9" descr="P6130353.JPG"/>
          <p:cNvPicPr>
            <a:picLocks noChangeAspect="1"/>
          </p:cNvPicPr>
          <p:nvPr/>
        </p:nvPicPr>
        <p:blipFill>
          <a:blip r:embed="rId6" cstate="print"/>
          <a:stretch>
            <a:fillRect/>
          </a:stretch>
        </p:blipFill>
        <p:spPr>
          <a:xfrm>
            <a:off x="3357562" y="4286248"/>
            <a:ext cx="1976451" cy="1482339"/>
          </a:xfrm>
          <a:prstGeom prst="rect">
            <a:avLst/>
          </a:prstGeom>
        </p:spPr>
      </p:pic>
      <p:pic>
        <p:nvPicPr>
          <p:cNvPr id="11" name="Picture 10" descr="P6120339.JPG"/>
          <p:cNvPicPr>
            <a:picLocks noChangeAspect="1"/>
          </p:cNvPicPr>
          <p:nvPr/>
        </p:nvPicPr>
        <p:blipFill>
          <a:blip r:embed="rId7" cstate="print"/>
          <a:srcRect t="15790" r="3947"/>
          <a:stretch>
            <a:fillRect/>
          </a:stretch>
        </p:blipFill>
        <p:spPr>
          <a:xfrm rot="5400000">
            <a:off x="5023880" y="1879121"/>
            <a:ext cx="2213074" cy="1455165"/>
          </a:xfrm>
          <a:prstGeom prst="rect">
            <a:avLst/>
          </a:prstGeom>
        </p:spPr>
      </p:pic>
      <p:pic>
        <p:nvPicPr>
          <p:cNvPr id="12" name="Picture 11" descr="P6140398.JPG"/>
          <p:cNvPicPr>
            <a:picLocks noChangeAspect="1"/>
          </p:cNvPicPr>
          <p:nvPr/>
        </p:nvPicPr>
        <p:blipFill>
          <a:blip r:embed="rId8" cstate="print"/>
          <a:stretch>
            <a:fillRect/>
          </a:stretch>
        </p:blipFill>
        <p:spPr>
          <a:xfrm>
            <a:off x="4786298" y="6786578"/>
            <a:ext cx="2071702" cy="1553777"/>
          </a:xfrm>
          <a:prstGeom prst="rect">
            <a:avLst/>
          </a:prstGeom>
        </p:spPr>
      </p:pic>
      <p:pic>
        <p:nvPicPr>
          <p:cNvPr id="13" name="Picture 12" descr="P6140399.JPG"/>
          <p:cNvPicPr>
            <a:picLocks noChangeAspect="1"/>
          </p:cNvPicPr>
          <p:nvPr/>
        </p:nvPicPr>
        <p:blipFill>
          <a:blip r:embed="rId9" cstate="print"/>
          <a:stretch>
            <a:fillRect/>
          </a:stretch>
        </p:blipFill>
        <p:spPr>
          <a:xfrm>
            <a:off x="4786322" y="5429256"/>
            <a:ext cx="2071678" cy="1553759"/>
          </a:xfrm>
          <a:prstGeom prst="rect">
            <a:avLst/>
          </a:prstGeom>
        </p:spPr>
      </p:pic>
      <p:pic>
        <p:nvPicPr>
          <p:cNvPr id="14" name="Picture 13" descr="P6140402.JPG"/>
          <p:cNvPicPr>
            <a:picLocks noChangeAspect="1"/>
          </p:cNvPicPr>
          <p:nvPr/>
        </p:nvPicPr>
        <p:blipFill>
          <a:blip r:embed="rId10" cstate="print"/>
          <a:srcRect l="18750"/>
          <a:stretch>
            <a:fillRect/>
          </a:stretch>
        </p:blipFill>
        <p:spPr>
          <a:xfrm>
            <a:off x="3357562" y="5715008"/>
            <a:ext cx="1547799" cy="1428742"/>
          </a:xfrm>
          <a:prstGeom prst="rect">
            <a:avLst/>
          </a:prstGeom>
        </p:spPr>
      </p:pic>
      <p:sp>
        <p:nvSpPr>
          <p:cNvPr id="15" name="Rectangle 14"/>
          <p:cNvSpPr/>
          <p:nvPr/>
        </p:nvSpPr>
        <p:spPr>
          <a:xfrm>
            <a:off x="3357562" y="2786050"/>
            <a:ext cx="2071702" cy="21431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100" dirty="0" smtClean="0">
                <a:solidFill>
                  <a:schemeClr val="tx1"/>
                </a:solidFill>
              </a:rPr>
              <a:t>U razgledavanju Rastoka.</a:t>
            </a:r>
            <a:endParaRPr lang="hr-HR" sz="1100" dirty="0">
              <a:solidFill>
                <a:schemeClr val="tx1"/>
              </a:solidFill>
            </a:endParaRPr>
          </a:p>
        </p:txBody>
      </p:sp>
      <p:sp>
        <p:nvSpPr>
          <p:cNvPr id="16" name="Rectangle 15"/>
          <p:cNvSpPr/>
          <p:nvPr/>
        </p:nvSpPr>
        <p:spPr>
          <a:xfrm>
            <a:off x="3357562" y="4214810"/>
            <a:ext cx="2000264" cy="28575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100" dirty="0" smtClean="0">
                <a:solidFill>
                  <a:schemeClr val="tx1"/>
                </a:solidFill>
              </a:rPr>
              <a:t>Trenutci odmora u Splitu.</a:t>
            </a:r>
            <a:endParaRPr lang="hr-HR" sz="1100" dirty="0">
              <a:solidFill>
                <a:schemeClr val="tx1"/>
              </a:solidFill>
            </a:endParaRPr>
          </a:p>
        </p:txBody>
      </p:sp>
      <p:sp>
        <p:nvSpPr>
          <p:cNvPr id="17" name="Rectangle 16"/>
          <p:cNvSpPr/>
          <p:nvPr/>
        </p:nvSpPr>
        <p:spPr>
          <a:xfrm>
            <a:off x="5357826" y="3428992"/>
            <a:ext cx="1500174" cy="3571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dirty="0" smtClean="0">
                <a:solidFill>
                  <a:schemeClr val="tx1"/>
                </a:solidFill>
              </a:rPr>
              <a:t>Grgur Ninski i nastavnice Tomazinić i Sertić</a:t>
            </a:r>
            <a:r>
              <a:rPr lang="hr-HR" sz="1050" dirty="0" smtClean="0">
                <a:solidFill>
                  <a:schemeClr val="tx1"/>
                </a:solidFill>
              </a:rPr>
              <a:t>.</a:t>
            </a:r>
            <a:endParaRPr lang="hr-HR" sz="1050" dirty="0">
              <a:solidFill>
                <a:schemeClr val="tx1"/>
              </a:solidFill>
            </a:endParaRPr>
          </a:p>
        </p:txBody>
      </p:sp>
      <p:sp>
        <p:nvSpPr>
          <p:cNvPr id="18" name="Rectangle 17"/>
          <p:cNvSpPr/>
          <p:nvPr/>
        </p:nvSpPr>
        <p:spPr>
          <a:xfrm>
            <a:off x="3357562" y="7072330"/>
            <a:ext cx="1428760" cy="42862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100" dirty="0" smtClean="0">
                <a:solidFill>
                  <a:schemeClr val="tx1"/>
                </a:solidFill>
              </a:rPr>
              <a:t>Dečki 8. c,</a:t>
            </a:r>
          </a:p>
          <a:p>
            <a:pPr algn="ctr"/>
            <a:r>
              <a:rPr lang="hr-HR" sz="1100" dirty="0" smtClean="0">
                <a:solidFill>
                  <a:schemeClr val="tx1"/>
                </a:solidFill>
              </a:rPr>
              <a:t>Slapovi Krke.</a:t>
            </a:r>
            <a:endParaRPr lang="hr-HR" sz="1100" dirty="0">
              <a:solidFill>
                <a:schemeClr val="tx1"/>
              </a:solidFill>
            </a:endParaRPr>
          </a:p>
        </p:txBody>
      </p:sp>
      <p:sp>
        <p:nvSpPr>
          <p:cNvPr id="19" name="Oval 18"/>
          <p:cNvSpPr/>
          <p:nvPr/>
        </p:nvSpPr>
        <p:spPr>
          <a:xfrm>
            <a:off x="5000636" y="6572264"/>
            <a:ext cx="500066" cy="42862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b="1" dirty="0" smtClean="0">
                <a:solidFill>
                  <a:schemeClr val="tx1"/>
                </a:solidFill>
              </a:rPr>
              <a:t>8.a</a:t>
            </a:r>
            <a:endParaRPr lang="hr-HR" sz="1000" b="1" dirty="0">
              <a:solidFill>
                <a:schemeClr val="tx1"/>
              </a:solidFill>
            </a:endParaRPr>
          </a:p>
        </p:txBody>
      </p:sp>
      <p:sp>
        <p:nvSpPr>
          <p:cNvPr id="20" name="Oval 19"/>
          <p:cNvSpPr/>
          <p:nvPr/>
        </p:nvSpPr>
        <p:spPr>
          <a:xfrm>
            <a:off x="5214950" y="8001024"/>
            <a:ext cx="500066" cy="50006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b="1" dirty="0" smtClean="0">
                <a:solidFill>
                  <a:schemeClr val="tx1"/>
                </a:solidFill>
              </a:rPr>
              <a:t>8.c</a:t>
            </a:r>
            <a:endParaRPr lang="hr-HR" sz="1000" b="1" dirty="0">
              <a:solidFill>
                <a:schemeClr val="tx1"/>
              </a:solidFill>
            </a:endParaRPr>
          </a:p>
        </p:txBody>
      </p:sp>
      <p:sp>
        <p:nvSpPr>
          <p:cNvPr id="21" name="Rectangle 20"/>
          <p:cNvSpPr/>
          <p:nvPr/>
        </p:nvSpPr>
        <p:spPr>
          <a:xfrm>
            <a:off x="3357562" y="7500958"/>
            <a:ext cx="1428760" cy="35719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100" dirty="0" smtClean="0">
                <a:solidFill>
                  <a:schemeClr val="tx1"/>
                </a:solidFill>
              </a:rPr>
              <a:t>U razgledavanju splitske luke.</a:t>
            </a:r>
            <a:endParaRPr lang="hr-HR" sz="1100" dirty="0">
              <a:solidFill>
                <a:schemeClr val="tx1"/>
              </a:solidFill>
            </a:endParaRPr>
          </a:p>
        </p:txBody>
      </p:sp>
      <p:sp>
        <p:nvSpPr>
          <p:cNvPr id="22" name="Oval 21"/>
          <p:cNvSpPr/>
          <p:nvPr/>
        </p:nvSpPr>
        <p:spPr>
          <a:xfrm>
            <a:off x="0" y="8643966"/>
            <a:ext cx="500042" cy="5000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smtClean="0"/>
              <a:t>6</a:t>
            </a:r>
            <a:endParaRPr lang="hr-HR"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00438" y="1285852"/>
            <a:ext cx="3214686" cy="7143800"/>
          </a:xfrm>
          <a:prstGeom prst="rect">
            <a:avLst/>
          </a:prstGeom>
          <a:solidFill>
            <a:srgbClr val="A4E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hr-HR" sz="1100" dirty="0">
                <a:solidFill>
                  <a:schemeClr val="tx1"/>
                </a:solidFill>
              </a:rPr>
              <a:t>Naš hotel se nalazio malo izvan grada Trogira, u </a:t>
            </a:r>
            <a:r>
              <a:rPr lang="hr-HR" sz="1100" dirty="0" smtClean="0">
                <a:solidFill>
                  <a:schemeClr val="tx1"/>
                </a:solidFill>
              </a:rPr>
              <a:t>turističkom </a:t>
            </a:r>
            <a:r>
              <a:rPr lang="hr-HR" sz="1100" dirty="0">
                <a:solidFill>
                  <a:schemeClr val="tx1"/>
                </a:solidFill>
              </a:rPr>
              <a:t>naselju Medena, gdje sam smještaj i nije bio tako «meden». Iako su sobe i smještaj bili dosta skromni, nama to nije smetalo jer smo vrijeme provodili uglavnom izvan soba. </a:t>
            </a:r>
          </a:p>
          <a:p>
            <a:pPr algn="just"/>
            <a:r>
              <a:rPr lang="hr-HR" sz="1100" dirty="0">
                <a:solidFill>
                  <a:schemeClr val="tx1"/>
                </a:solidFill>
              </a:rPr>
              <a:t>Uslijedilo je prvo kupanje i prava ljetna uživancija. Igrali smo picigin, zabavljali se raznim igrama u moru ili se jednostavno opuštali na suncu. Odlazak u obližnju diskoteku nam je svima bio nezaboravan. Nismo se svi slagali sa izborom glazbe i pokušali smo protestirati, ali kada to nije uspjelo shvatili smo da je ipak važnije dobro raspoloženje i zabava sa prijateljima. Isplesali smo se do kasnih večernjih sati, a u zabavi nisu zaostajali niti naši profesori. Za vrijeme maturalca bilo je i onih  koji su «zaboravili» spavati pa su cijelu noć tulumarili u sobama. </a:t>
            </a:r>
          </a:p>
          <a:p>
            <a:pPr algn="just"/>
            <a:r>
              <a:rPr lang="hr-HR" sz="1100" dirty="0">
                <a:solidFill>
                  <a:schemeClr val="tx1"/>
                </a:solidFill>
              </a:rPr>
              <a:t>Jedan dan smo izdvojili za razgledavanje grada Trogira. Osobno mi se jako svidio taj stari grad , pod UNESC-ovom zaštitom, prepun muzeja, crkvi i  palača, koje je užitak razgledati.</a:t>
            </a:r>
          </a:p>
          <a:p>
            <a:pPr algn="just"/>
            <a:r>
              <a:rPr lang="hr-HR" sz="1100" dirty="0">
                <a:solidFill>
                  <a:schemeClr val="tx1"/>
                </a:solidFill>
              </a:rPr>
              <a:t>U ugodnom sjećanju ostat će nam i razgledavanje  Nacionalnog parka Krka, gdje smo oduševljeno slikali netaknutu prirodu, mnoštvo slapova i brzaca.</a:t>
            </a:r>
          </a:p>
          <a:p>
            <a:pPr algn="just"/>
            <a:r>
              <a:rPr lang="hr-HR" sz="1100" dirty="0">
                <a:solidFill>
                  <a:schemeClr val="tx1"/>
                </a:solidFill>
              </a:rPr>
              <a:t>Prebrzo je stigao i zadnji dan našeg putovanja, zadnja noć ludiranja. Mnogi su bili tužni jer nisu željeli da ovo putovanje završi, a najnesretniji su bili oni zaljubljeni. Tu zadnju večer nastavnice su nam priredile i iznenađenje – izbor za miss i mistera, te noćno kupanje. Otplesali smo posljednje plesove i zadnji put na putovanju skočili u more. </a:t>
            </a:r>
          </a:p>
          <a:p>
            <a:pPr algn="just"/>
            <a:r>
              <a:rPr lang="hr-HR" sz="1100" dirty="0">
                <a:solidFill>
                  <a:schemeClr val="tx1"/>
                </a:solidFill>
              </a:rPr>
              <a:t>Na povratku kući zaustavili smo se i gradu Zadru, te razgledali i uživali u Morskim orguljama i Pozdravu suncu.</a:t>
            </a:r>
          </a:p>
          <a:p>
            <a:pPr algn="just"/>
            <a:r>
              <a:rPr lang="hr-HR" sz="1100" dirty="0">
                <a:solidFill>
                  <a:schemeClr val="tx1"/>
                </a:solidFill>
              </a:rPr>
              <a:t>U autobusu je vladala tiha atmosfera i nije se više čula ona uzbuđena galama s početka putovanja. Svi smo bili prepuni dojmova, sjećanja i tiho smo prepričavali proživljene događaje. </a:t>
            </a:r>
          </a:p>
          <a:p>
            <a:pPr algn="just"/>
            <a:r>
              <a:rPr lang="hr-HR" sz="1100" dirty="0">
                <a:solidFill>
                  <a:schemeClr val="tx1"/>
                </a:solidFill>
              </a:rPr>
              <a:t>Umorne i tihe ,na povratku su nas  dočekali roditelji, sretni što smo ponovno u njihovim «sigurnim gnijezdima», a mi smo </a:t>
            </a:r>
            <a:r>
              <a:rPr lang="hr-HR" sz="1100" dirty="0" smtClean="0">
                <a:solidFill>
                  <a:schemeClr val="tx1"/>
                </a:solidFill>
              </a:rPr>
              <a:t>pospano </a:t>
            </a:r>
            <a:r>
              <a:rPr lang="hr-HR" sz="1100" dirty="0">
                <a:solidFill>
                  <a:schemeClr val="tx1"/>
                </a:solidFill>
              </a:rPr>
              <a:t>teturali i razmišljali o tome kako svemu lijepome brzo dođe kraj.   </a:t>
            </a:r>
          </a:p>
          <a:p>
            <a:pPr algn="just"/>
            <a:endParaRPr lang="hr-HR" sz="1100" dirty="0">
              <a:solidFill>
                <a:schemeClr val="tx1"/>
              </a:solidFill>
            </a:endParaRPr>
          </a:p>
        </p:txBody>
      </p:sp>
      <p:pic>
        <p:nvPicPr>
          <p:cNvPr id="6" name="Picture 5" descr="P6150416.JPG"/>
          <p:cNvPicPr>
            <a:picLocks noChangeAspect="1"/>
          </p:cNvPicPr>
          <p:nvPr/>
        </p:nvPicPr>
        <p:blipFill>
          <a:blip r:embed="rId2" cstate="print"/>
          <a:stretch>
            <a:fillRect/>
          </a:stretch>
        </p:blipFill>
        <p:spPr>
          <a:xfrm>
            <a:off x="1500174" y="3857620"/>
            <a:ext cx="2071678" cy="1553759"/>
          </a:xfrm>
          <a:prstGeom prst="rect">
            <a:avLst/>
          </a:prstGeom>
        </p:spPr>
      </p:pic>
      <p:pic>
        <p:nvPicPr>
          <p:cNvPr id="8" name="Picture 7" descr="P6150421.JPG"/>
          <p:cNvPicPr>
            <a:picLocks noChangeAspect="1"/>
          </p:cNvPicPr>
          <p:nvPr/>
        </p:nvPicPr>
        <p:blipFill>
          <a:blip r:embed="rId3" cstate="print"/>
          <a:stretch>
            <a:fillRect/>
          </a:stretch>
        </p:blipFill>
        <p:spPr>
          <a:xfrm>
            <a:off x="1500174" y="5429256"/>
            <a:ext cx="2047865" cy="1535899"/>
          </a:xfrm>
          <a:prstGeom prst="rect">
            <a:avLst/>
          </a:prstGeom>
        </p:spPr>
      </p:pic>
      <p:pic>
        <p:nvPicPr>
          <p:cNvPr id="12" name="Picture 11" descr="P6140367.JPG"/>
          <p:cNvPicPr>
            <a:picLocks noChangeAspect="1"/>
          </p:cNvPicPr>
          <p:nvPr/>
        </p:nvPicPr>
        <p:blipFill>
          <a:blip r:embed="rId4" cstate="print"/>
          <a:srcRect l="13332" t="6667" r="3333"/>
          <a:stretch>
            <a:fillRect/>
          </a:stretch>
        </p:blipFill>
        <p:spPr>
          <a:xfrm>
            <a:off x="1643049" y="2428860"/>
            <a:ext cx="1871017" cy="1571635"/>
          </a:xfrm>
          <a:prstGeom prst="rect">
            <a:avLst/>
          </a:prstGeom>
        </p:spPr>
      </p:pic>
      <p:pic>
        <p:nvPicPr>
          <p:cNvPr id="13" name="Picture 12" descr="P6140368.JPG"/>
          <p:cNvPicPr>
            <a:picLocks noChangeAspect="1"/>
          </p:cNvPicPr>
          <p:nvPr/>
        </p:nvPicPr>
        <p:blipFill>
          <a:blip r:embed="rId5" cstate="print"/>
          <a:srcRect l="17240" t="18391" r="13793"/>
          <a:stretch>
            <a:fillRect/>
          </a:stretch>
        </p:blipFill>
        <p:spPr>
          <a:xfrm>
            <a:off x="0" y="2357422"/>
            <a:ext cx="1750739" cy="1553759"/>
          </a:xfrm>
          <a:prstGeom prst="rect">
            <a:avLst/>
          </a:prstGeom>
        </p:spPr>
      </p:pic>
      <p:pic>
        <p:nvPicPr>
          <p:cNvPr id="14" name="Picture 13" descr="P6140377.JPG"/>
          <p:cNvPicPr>
            <a:picLocks noChangeAspect="1"/>
          </p:cNvPicPr>
          <p:nvPr/>
        </p:nvPicPr>
        <p:blipFill>
          <a:blip r:embed="rId6" cstate="print"/>
          <a:srcRect l="19231" r="3847"/>
          <a:stretch>
            <a:fillRect/>
          </a:stretch>
        </p:blipFill>
        <p:spPr>
          <a:xfrm>
            <a:off x="1785926" y="1000100"/>
            <a:ext cx="1685203" cy="1643074"/>
          </a:xfrm>
          <a:prstGeom prst="rect">
            <a:avLst/>
          </a:prstGeom>
        </p:spPr>
      </p:pic>
      <p:pic>
        <p:nvPicPr>
          <p:cNvPr id="15" name="Picture 14" descr="P6140400.JPG"/>
          <p:cNvPicPr>
            <a:picLocks noChangeAspect="1"/>
          </p:cNvPicPr>
          <p:nvPr/>
        </p:nvPicPr>
        <p:blipFill>
          <a:blip r:embed="rId7" cstate="print"/>
          <a:srcRect l="6592" t="8791"/>
          <a:stretch>
            <a:fillRect/>
          </a:stretch>
        </p:blipFill>
        <p:spPr>
          <a:xfrm>
            <a:off x="0" y="1000100"/>
            <a:ext cx="2024076" cy="1482321"/>
          </a:xfrm>
          <a:prstGeom prst="rect">
            <a:avLst/>
          </a:prstGeom>
        </p:spPr>
      </p:pic>
      <p:pic>
        <p:nvPicPr>
          <p:cNvPr id="17" name="Picture 16" descr="P6150412.JPG"/>
          <p:cNvPicPr>
            <a:picLocks noChangeAspect="1"/>
          </p:cNvPicPr>
          <p:nvPr/>
        </p:nvPicPr>
        <p:blipFill>
          <a:blip r:embed="rId8" cstate="print"/>
          <a:srcRect l="12500" t="16667" r="3124"/>
          <a:stretch>
            <a:fillRect/>
          </a:stretch>
        </p:blipFill>
        <p:spPr>
          <a:xfrm rot="5400000">
            <a:off x="-275050" y="4061232"/>
            <a:ext cx="2121712" cy="1571612"/>
          </a:xfrm>
          <a:prstGeom prst="rect">
            <a:avLst/>
          </a:prstGeom>
        </p:spPr>
      </p:pic>
      <p:sp>
        <p:nvSpPr>
          <p:cNvPr id="18" name="Rectangle 17"/>
          <p:cNvSpPr/>
          <p:nvPr/>
        </p:nvSpPr>
        <p:spPr>
          <a:xfrm>
            <a:off x="285728" y="142844"/>
            <a:ext cx="6286544" cy="857256"/>
          </a:xfrm>
          <a:prstGeom prst="rect">
            <a:avLst/>
          </a:prstGeom>
          <a:solidFill>
            <a:srgbClr val="74E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400" b="1" dirty="0" smtClean="0">
                <a:solidFill>
                  <a:schemeClr val="tx1"/>
                </a:solidFill>
                <a:latin typeface="Baskerville Old Face" pitchFamily="18" charset="0"/>
              </a:rPr>
              <a:t>Kako već tradiciija naše škole nalaže završetak sedmog razreda donosi i novo uzbudljivo iskustvo, maturalno putovanje. To je vrijeme kada ćemo stvoriti nova prijateljstva, stara će očvrsnuti ili biti u iskušenju, ali svakako ćemo dobiti priliku upoznati jedni druge u potpuno drugačijem svjetlu.</a:t>
            </a:r>
            <a:endParaRPr lang="hr-HR" sz="1400" b="1" dirty="0">
              <a:latin typeface="Baskerville Old Face" pitchFamily="18" charset="0"/>
            </a:endParaRPr>
          </a:p>
        </p:txBody>
      </p:sp>
      <p:pic>
        <p:nvPicPr>
          <p:cNvPr id="20" name="Picture 19" descr="P6150417.JPG"/>
          <p:cNvPicPr>
            <a:picLocks noChangeAspect="1"/>
          </p:cNvPicPr>
          <p:nvPr/>
        </p:nvPicPr>
        <p:blipFill>
          <a:blip r:embed="rId9" cstate="print"/>
          <a:stretch>
            <a:fillRect/>
          </a:stretch>
        </p:blipFill>
        <p:spPr>
          <a:xfrm>
            <a:off x="0" y="7286643"/>
            <a:ext cx="2071678" cy="1553759"/>
          </a:xfrm>
          <a:prstGeom prst="rect">
            <a:avLst/>
          </a:prstGeom>
        </p:spPr>
      </p:pic>
      <p:pic>
        <p:nvPicPr>
          <p:cNvPr id="21" name="Picture 20" descr="P6150424.JPG"/>
          <p:cNvPicPr>
            <a:picLocks noChangeAspect="1"/>
          </p:cNvPicPr>
          <p:nvPr/>
        </p:nvPicPr>
        <p:blipFill>
          <a:blip r:embed="rId10" cstate="print"/>
          <a:srcRect r="14287"/>
          <a:stretch>
            <a:fillRect/>
          </a:stretch>
        </p:blipFill>
        <p:spPr>
          <a:xfrm>
            <a:off x="0" y="5786446"/>
            <a:ext cx="1714488" cy="1500198"/>
          </a:xfrm>
          <a:prstGeom prst="rect">
            <a:avLst/>
          </a:prstGeom>
        </p:spPr>
      </p:pic>
      <p:pic>
        <p:nvPicPr>
          <p:cNvPr id="22" name="Picture 21" descr="P6150415.JPG"/>
          <p:cNvPicPr>
            <a:picLocks noChangeAspect="1"/>
          </p:cNvPicPr>
          <p:nvPr/>
        </p:nvPicPr>
        <p:blipFill>
          <a:blip r:embed="rId11" cstate="print"/>
          <a:srcRect r="14814"/>
          <a:stretch>
            <a:fillRect/>
          </a:stretch>
        </p:blipFill>
        <p:spPr>
          <a:xfrm>
            <a:off x="1714488" y="6858016"/>
            <a:ext cx="1857388" cy="1635289"/>
          </a:xfrm>
          <a:prstGeom prst="rect">
            <a:avLst/>
          </a:prstGeom>
        </p:spPr>
      </p:pic>
      <p:sp>
        <p:nvSpPr>
          <p:cNvPr id="23" name="Rectangle 22"/>
          <p:cNvSpPr/>
          <p:nvPr/>
        </p:nvSpPr>
        <p:spPr>
          <a:xfrm>
            <a:off x="1714488" y="2428860"/>
            <a:ext cx="1785950" cy="3571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50" dirty="0" smtClean="0">
                <a:solidFill>
                  <a:schemeClr val="bg1"/>
                </a:solidFill>
              </a:rPr>
              <a:t>Slapovi Krke, profesorica Sertić.</a:t>
            </a:r>
            <a:endParaRPr lang="hr-HR" sz="1050" dirty="0">
              <a:solidFill>
                <a:schemeClr val="bg1"/>
              </a:solidFill>
            </a:endParaRPr>
          </a:p>
        </p:txBody>
      </p:sp>
      <p:sp>
        <p:nvSpPr>
          <p:cNvPr id="24" name="Oval 23"/>
          <p:cNvSpPr/>
          <p:nvPr/>
        </p:nvSpPr>
        <p:spPr>
          <a:xfrm>
            <a:off x="0" y="2143108"/>
            <a:ext cx="500042" cy="50006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50" b="1" dirty="0" smtClean="0">
                <a:solidFill>
                  <a:schemeClr val="tx1"/>
                </a:solidFill>
              </a:rPr>
              <a:t>8.a</a:t>
            </a:r>
            <a:endParaRPr lang="hr-HR" sz="1050" b="1" dirty="0">
              <a:solidFill>
                <a:schemeClr val="tx1"/>
              </a:solidFill>
            </a:endParaRPr>
          </a:p>
        </p:txBody>
      </p:sp>
      <p:sp>
        <p:nvSpPr>
          <p:cNvPr id="25" name="Rectangle 24"/>
          <p:cNvSpPr/>
          <p:nvPr/>
        </p:nvSpPr>
        <p:spPr>
          <a:xfrm>
            <a:off x="0" y="3500430"/>
            <a:ext cx="1714488" cy="42862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100" dirty="0" smtClean="0">
                <a:solidFill>
                  <a:schemeClr val="tx1"/>
                </a:solidFill>
              </a:rPr>
              <a:t>Ana, Ena, Vesna, Monika i Toni</a:t>
            </a:r>
            <a:endParaRPr lang="hr-HR" sz="1100" dirty="0">
              <a:solidFill>
                <a:schemeClr val="tx1"/>
              </a:solidFill>
            </a:endParaRPr>
          </a:p>
        </p:txBody>
      </p:sp>
      <p:sp>
        <p:nvSpPr>
          <p:cNvPr id="26" name="Rectangle 25"/>
          <p:cNvSpPr/>
          <p:nvPr/>
        </p:nvSpPr>
        <p:spPr>
          <a:xfrm>
            <a:off x="0" y="5572132"/>
            <a:ext cx="1643050" cy="28575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100" dirty="0" smtClean="0">
                <a:solidFill>
                  <a:schemeClr val="tx1"/>
                </a:solidFill>
              </a:rPr>
              <a:t>Mister Ivan Cerjak</a:t>
            </a:r>
            <a:endParaRPr lang="hr-HR" sz="1100" dirty="0">
              <a:solidFill>
                <a:schemeClr val="tx1"/>
              </a:solidFill>
            </a:endParaRPr>
          </a:p>
        </p:txBody>
      </p:sp>
      <p:sp>
        <p:nvSpPr>
          <p:cNvPr id="27" name="Rectangle 26"/>
          <p:cNvSpPr/>
          <p:nvPr/>
        </p:nvSpPr>
        <p:spPr>
          <a:xfrm>
            <a:off x="1571612" y="5214942"/>
            <a:ext cx="2000264" cy="3571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100" dirty="0" smtClean="0">
                <a:solidFill>
                  <a:schemeClr val="tx1"/>
                </a:solidFill>
              </a:rPr>
              <a:t>Zadar, nastavnici Tomazinić, Maruševac, Petrović.</a:t>
            </a:r>
            <a:endParaRPr lang="hr-HR" sz="1100" dirty="0">
              <a:solidFill>
                <a:schemeClr val="tx1"/>
              </a:solidFill>
            </a:endParaRPr>
          </a:p>
        </p:txBody>
      </p:sp>
      <p:sp>
        <p:nvSpPr>
          <p:cNvPr id="28" name="Rectangle 27"/>
          <p:cNvSpPr/>
          <p:nvPr/>
        </p:nvSpPr>
        <p:spPr>
          <a:xfrm>
            <a:off x="0" y="7000892"/>
            <a:ext cx="1714488" cy="285752"/>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100" dirty="0" smtClean="0">
                <a:solidFill>
                  <a:schemeClr val="tx1"/>
                </a:solidFill>
              </a:rPr>
              <a:t>Zadar, Pozdrav suncu.</a:t>
            </a:r>
            <a:endParaRPr lang="hr-HR" sz="1100" dirty="0">
              <a:solidFill>
                <a:schemeClr val="tx1"/>
              </a:solidFill>
            </a:endParaRPr>
          </a:p>
        </p:txBody>
      </p:sp>
      <p:sp>
        <p:nvSpPr>
          <p:cNvPr id="29" name="Rectangle 28"/>
          <p:cNvSpPr/>
          <p:nvPr/>
        </p:nvSpPr>
        <p:spPr>
          <a:xfrm>
            <a:off x="1714488" y="6643702"/>
            <a:ext cx="1857388" cy="285752"/>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100" dirty="0" smtClean="0">
                <a:solidFill>
                  <a:schemeClr val="bg1"/>
                </a:solidFill>
              </a:rPr>
              <a:t>Zvuk orgulja nas uspavljuje.</a:t>
            </a:r>
            <a:endParaRPr lang="hr-HR" sz="1100" dirty="0">
              <a:solidFill>
                <a:schemeClr val="bg1"/>
              </a:solidFill>
            </a:endParaRPr>
          </a:p>
        </p:txBody>
      </p:sp>
      <p:sp>
        <p:nvSpPr>
          <p:cNvPr id="30" name="Rectangle 29"/>
          <p:cNvSpPr/>
          <p:nvPr/>
        </p:nvSpPr>
        <p:spPr>
          <a:xfrm>
            <a:off x="0" y="8572528"/>
            <a:ext cx="1857364" cy="28575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100" dirty="0" smtClean="0">
                <a:solidFill>
                  <a:schemeClr val="tx1"/>
                </a:solidFill>
              </a:rPr>
              <a:t>Slušanje predavanja u Zadru.</a:t>
            </a:r>
            <a:endParaRPr lang="hr-HR" sz="1100" dirty="0">
              <a:solidFill>
                <a:schemeClr val="tx1"/>
              </a:solidFill>
            </a:endParaRPr>
          </a:p>
        </p:txBody>
      </p:sp>
      <p:sp>
        <p:nvSpPr>
          <p:cNvPr id="31" name="Rectangle 30"/>
          <p:cNvSpPr/>
          <p:nvPr/>
        </p:nvSpPr>
        <p:spPr>
          <a:xfrm>
            <a:off x="1857364" y="8429652"/>
            <a:ext cx="1714512" cy="42862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100" dirty="0" smtClean="0">
                <a:solidFill>
                  <a:schemeClr val="tx1"/>
                </a:solidFill>
              </a:rPr>
              <a:t>Nastavnici: Sertić, Maruševac i Petrović.</a:t>
            </a:r>
            <a:endParaRPr lang="hr-HR" sz="1100" dirty="0">
              <a:solidFill>
                <a:schemeClr val="tx1"/>
              </a:solidFill>
            </a:endParaRPr>
          </a:p>
        </p:txBody>
      </p:sp>
      <p:sp>
        <p:nvSpPr>
          <p:cNvPr id="32" name="Rectangle 31"/>
          <p:cNvSpPr/>
          <p:nvPr/>
        </p:nvSpPr>
        <p:spPr>
          <a:xfrm>
            <a:off x="3929066" y="8358214"/>
            <a:ext cx="2571768" cy="571504"/>
          </a:xfrm>
          <a:prstGeom prst="rect">
            <a:avLst/>
          </a:prstGeom>
          <a:solidFill>
            <a:srgbClr val="A3F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smtClean="0">
                <a:solidFill>
                  <a:schemeClr val="tx1"/>
                </a:solidFill>
                <a:latin typeface="Baskerville Old Face" pitchFamily="18" charset="0"/>
              </a:rPr>
              <a:t>Lucija Krčelić, 8. c</a:t>
            </a:r>
            <a:endParaRPr lang="hr-HR" dirty="0">
              <a:solidFill>
                <a:schemeClr val="tx1"/>
              </a:solidFill>
              <a:latin typeface="Baskerville Old Face" pitchFamily="18" charset="0"/>
            </a:endParaRPr>
          </a:p>
        </p:txBody>
      </p:sp>
      <p:sp>
        <p:nvSpPr>
          <p:cNvPr id="33" name="Oval 32"/>
          <p:cNvSpPr/>
          <p:nvPr/>
        </p:nvSpPr>
        <p:spPr>
          <a:xfrm>
            <a:off x="6286520" y="8643966"/>
            <a:ext cx="571480" cy="5000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smtClean="0"/>
              <a:t>7</a:t>
            </a:r>
            <a:endParaRPr lang="hr-HR"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hr-HR"/>
          </a:p>
        </p:txBody>
      </p:sp>
      <p:sp>
        <p:nvSpPr>
          <p:cNvPr id="3" name="Subtitle 2"/>
          <p:cNvSpPr>
            <a:spLocks noGrp="1"/>
          </p:cNvSpPr>
          <p:nvPr>
            <p:ph type="subTitle" idx="1"/>
          </p:nvPr>
        </p:nvSpPr>
        <p:spPr/>
        <p:txBody>
          <a:bodyPr/>
          <a:lstStyle/>
          <a:p>
            <a:endParaRPr lang="hr-HR"/>
          </a:p>
        </p:txBody>
      </p:sp>
      <p:pic>
        <p:nvPicPr>
          <p:cNvPr id="4" name="Picture 3" descr="PA130133.JPG"/>
          <p:cNvPicPr>
            <a:picLocks noChangeAspect="1"/>
          </p:cNvPicPr>
          <p:nvPr/>
        </p:nvPicPr>
        <p:blipFill>
          <a:blip r:embed="rId2" cstate="print"/>
          <a:stretch>
            <a:fillRect/>
          </a:stretch>
        </p:blipFill>
        <p:spPr>
          <a:xfrm>
            <a:off x="4429132" y="0"/>
            <a:ext cx="2428868" cy="1821652"/>
          </a:xfrm>
          <a:prstGeom prst="rect">
            <a:avLst/>
          </a:prstGeom>
        </p:spPr>
      </p:pic>
      <p:pic>
        <p:nvPicPr>
          <p:cNvPr id="5" name="Picture 4" descr="Copy of PA120104.JPG"/>
          <p:cNvPicPr>
            <a:picLocks noChangeAspect="1"/>
          </p:cNvPicPr>
          <p:nvPr/>
        </p:nvPicPr>
        <p:blipFill>
          <a:blip r:embed="rId3" cstate="print"/>
          <a:stretch>
            <a:fillRect/>
          </a:stretch>
        </p:blipFill>
        <p:spPr>
          <a:xfrm>
            <a:off x="4143380" y="3477227"/>
            <a:ext cx="2714620" cy="2089544"/>
          </a:xfrm>
          <a:prstGeom prst="rect">
            <a:avLst/>
          </a:prstGeom>
        </p:spPr>
      </p:pic>
      <p:pic>
        <p:nvPicPr>
          <p:cNvPr id="6" name="Picture 5" descr="PA120109.JPG"/>
          <p:cNvPicPr>
            <a:picLocks noChangeAspect="1"/>
          </p:cNvPicPr>
          <p:nvPr/>
        </p:nvPicPr>
        <p:blipFill>
          <a:blip r:embed="rId4" cstate="print"/>
          <a:stretch>
            <a:fillRect/>
          </a:stretch>
        </p:blipFill>
        <p:spPr>
          <a:xfrm>
            <a:off x="4143380" y="1714479"/>
            <a:ext cx="2714620" cy="1982387"/>
          </a:xfrm>
          <a:prstGeom prst="rect">
            <a:avLst/>
          </a:prstGeom>
        </p:spPr>
      </p:pic>
      <p:pic>
        <p:nvPicPr>
          <p:cNvPr id="7" name="Picture 6" descr="PA120115.JPG"/>
          <p:cNvPicPr>
            <a:picLocks noChangeAspect="1"/>
          </p:cNvPicPr>
          <p:nvPr/>
        </p:nvPicPr>
        <p:blipFill>
          <a:blip r:embed="rId5" cstate="print"/>
          <a:stretch>
            <a:fillRect/>
          </a:stretch>
        </p:blipFill>
        <p:spPr>
          <a:xfrm>
            <a:off x="0" y="7143768"/>
            <a:ext cx="2500330" cy="2000232"/>
          </a:xfrm>
          <a:prstGeom prst="rect">
            <a:avLst/>
          </a:prstGeom>
        </p:spPr>
      </p:pic>
      <p:pic>
        <p:nvPicPr>
          <p:cNvPr id="8" name="Picture 7" descr="PA120119.JPG"/>
          <p:cNvPicPr>
            <a:picLocks noChangeAspect="1"/>
          </p:cNvPicPr>
          <p:nvPr/>
        </p:nvPicPr>
        <p:blipFill>
          <a:blip r:embed="rId6" cstate="print"/>
          <a:srcRect t="24304"/>
          <a:stretch>
            <a:fillRect/>
          </a:stretch>
        </p:blipFill>
        <p:spPr>
          <a:xfrm>
            <a:off x="4114662" y="5572132"/>
            <a:ext cx="2743338" cy="1557438"/>
          </a:xfrm>
          <a:prstGeom prst="rect">
            <a:avLst/>
          </a:prstGeom>
        </p:spPr>
      </p:pic>
      <p:pic>
        <p:nvPicPr>
          <p:cNvPr id="9" name="Picture 8" descr="PA130124.JPG"/>
          <p:cNvPicPr>
            <a:picLocks noChangeAspect="1"/>
          </p:cNvPicPr>
          <p:nvPr/>
        </p:nvPicPr>
        <p:blipFill>
          <a:blip r:embed="rId7" cstate="print"/>
          <a:srcRect l="3205" t="23083" r="10262" b="4806"/>
          <a:stretch>
            <a:fillRect/>
          </a:stretch>
        </p:blipFill>
        <p:spPr>
          <a:xfrm>
            <a:off x="2428868" y="7000860"/>
            <a:ext cx="1928826" cy="2143140"/>
          </a:xfrm>
          <a:prstGeom prst="rect">
            <a:avLst/>
          </a:prstGeom>
        </p:spPr>
      </p:pic>
      <p:pic>
        <p:nvPicPr>
          <p:cNvPr id="10" name="Picture 9" descr="PA130127.JPG"/>
          <p:cNvPicPr>
            <a:picLocks noChangeAspect="1"/>
          </p:cNvPicPr>
          <p:nvPr/>
        </p:nvPicPr>
        <p:blipFill>
          <a:blip r:embed="rId8" cstate="print"/>
          <a:stretch>
            <a:fillRect/>
          </a:stretch>
        </p:blipFill>
        <p:spPr>
          <a:xfrm>
            <a:off x="4214818" y="7161613"/>
            <a:ext cx="2643182" cy="1982387"/>
          </a:xfrm>
          <a:prstGeom prst="rect">
            <a:avLst/>
          </a:prstGeom>
        </p:spPr>
      </p:pic>
      <p:sp>
        <p:nvSpPr>
          <p:cNvPr id="11" name="Rectangle 10"/>
          <p:cNvSpPr/>
          <p:nvPr/>
        </p:nvSpPr>
        <p:spPr>
          <a:xfrm>
            <a:off x="0" y="2143108"/>
            <a:ext cx="4143380" cy="4857784"/>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hr-HR" sz="1200" b="1" dirty="0">
                <a:solidFill>
                  <a:schemeClr val="tx1">
                    <a:lumMod val="85000"/>
                    <a:lumOff val="15000"/>
                  </a:schemeClr>
                </a:solidFill>
              </a:rPr>
              <a:t>Kao i svake godine naša škola obilježila je dane kruha 13. i 14. listopada.U svim razredima mame su ispekle fine kolače i dekorativne oblike kruha . Sigurna sam da su se svi potrudili oko toga. Imali smo  priredbu povodom Dana kruha koju je vodila Lucija Prepušt. Posjetio nas je i svečenik crkve  PBDM koji je došao radi posvećivanja hrane i ispričao nam jednu jako zanimljivu priču koja govori o Bogu i dječaku. Zapravo razgovor između njih. Dječak je pitao Boga: ''Zašto nema više mira, čiste sreće i svega lijepog na zemlji?''  Ali Bog je samo šutio. Dječak shvati kako su sami ljudi krivi i da se trebaju više darivati. Odnosno što je želio reći : ''Ljudi trebaju biti dobri i bolji  prema svakome čovjeku.''</a:t>
            </a:r>
          </a:p>
          <a:p>
            <a:pPr algn="just"/>
            <a:r>
              <a:rPr lang="hr-HR" sz="1200" b="1" dirty="0">
                <a:solidFill>
                  <a:schemeClr val="tx1">
                    <a:lumMod val="85000"/>
                    <a:lumOff val="15000"/>
                  </a:schemeClr>
                </a:solidFill>
              </a:rPr>
              <a:t>Na priredbi  smo čuli tekstove koje su napisale Ivona i Doroteja (5.a). O danima kruha pisali su i učenici 4.b: Karlo , Leon, Ana i Katarina. Posebnom ugođaju u progamu  pridonio je naš pjevački zbor i profesorica Silvija Vlašić. Zbor je otpjevao pjesmu''Kruše života'' i ''Nesla dekla melin.'' Pjesme su razveselile sve učenike i uljepšale naš program. Nakon programa učenici i učitelji mogli su razgledati izložbu kruha, ukusnog peciva i kolača. Većina tih delicija odnesena je u Dječji dom u Kukuljevićevoj ulici. Osim kruha u košarama su se našle čokoladice, bomboni i puno raznog voća za male </a:t>
            </a:r>
            <a:r>
              <a:rPr lang="hr-HR" sz="1200" b="1" dirty="0" smtClean="0">
                <a:solidFill>
                  <a:schemeClr val="tx1">
                    <a:lumMod val="85000"/>
                    <a:lumOff val="15000"/>
                  </a:schemeClr>
                </a:solidFill>
              </a:rPr>
              <a:t>štićenike.</a:t>
            </a:r>
          </a:p>
          <a:p>
            <a:r>
              <a:rPr lang="hr-HR" sz="1200" b="1" dirty="0" smtClean="0">
                <a:solidFill>
                  <a:schemeClr val="tx1">
                    <a:lumMod val="85000"/>
                    <a:lumOff val="15000"/>
                  </a:schemeClr>
                </a:solidFill>
              </a:rPr>
              <a:t>                                                              </a:t>
            </a:r>
            <a:r>
              <a:rPr lang="hr-HR" sz="1400" b="1" dirty="0" smtClean="0">
                <a:solidFill>
                  <a:schemeClr val="tx1">
                    <a:lumMod val="85000"/>
                    <a:lumOff val="15000"/>
                  </a:schemeClr>
                </a:solidFill>
              </a:rPr>
              <a:t>Monika Papić, 6.a</a:t>
            </a:r>
            <a:endParaRPr lang="hr-HR" sz="1400" b="1" dirty="0">
              <a:solidFill>
                <a:schemeClr val="tx1">
                  <a:lumMod val="85000"/>
                  <a:lumOff val="15000"/>
                </a:schemeClr>
              </a:solidFill>
            </a:endParaRPr>
          </a:p>
        </p:txBody>
      </p:sp>
      <p:sp>
        <p:nvSpPr>
          <p:cNvPr id="12" name="WordArt 2"/>
          <p:cNvSpPr>
            <a:spLocks noChangeArrowheads="1" noChangeShapeType="1" noTextEdit="1"/>
          </p:cNvSpPr>
          <p:nvPr/>
        </p:nvSpPr>
        <p:spPr bwMode="auto">
          <a:xfrm>
            <a:off x="357166" y="714348"/>
            <a:ext cx="3819525" cy="914400"/>
          </a:xfrm>
          <a:prstGeom prst="rect">
            <a:avLst/>
          </a:prstGeom>
          <a:noFill/>
        </p:spPr>
        <p:txBody>
          <a:bodyPr wrap="none" fromWordArt="1">
            <a:prstTxWarp prst="textFadeUp">
              <a:avLst>
                <a:gd name="adj" fmla="val 9991"/>
              </a:avLst>
            </a:prstTxWarp>
          </a:bodyPr>
          <a:lstStyle/>
          <a:p>
            <a:pPr algn="ctr" rtl="0"/>
            <a:r>
              <a:rPr lang="hr-HR" sz="3600" b="1" kern="10" spc="0" dirty="0" smtClean="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alpha val="70000"/>
                    </a:srgbClr>
                  </a:outerShdw>
                </a:effectLst>
                <a:latin typeface="Arial Black"/>
              </a:rPr>
              <a:t>DANI KRUHA</a:t>
            </a:r>
            <a:endParaRPr lang="hr-HR" sz="3600" b="1" kern="10" spc="0" dirty="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alpha val="70000"/>
                  </a:srgbClr>
                </a:outerShdw>
              </a:effectLst>
              <a:latin typeface="Arial Black"/>
            </a:endParaRPr>
          </a:p>
        </p:txBody>
      </p:sp>
      <p:sp>
        <p:nvSpPr>
          <p:cNvPr id="13" name="Oval 12"/>
          <p:cNvSpPr/>
          <p:nvPr/>
        </p:nvSpPr>
        <p:spPr>
          <a:xfrm>
            <a:off x="1571612" y="7143768"/>
            <a:ext cx="785818" cy="50006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smtClean="0">
                <a:solidFill>
                  <a:schemeClr val="tx1"/>
                </a:solidFill>
              </a:rPr>
              <a:t>4.b</a:t>
            </a:r>
            <a:endParaRPr lang="hr-HR" dirty="0">
              <a:solidFill>
                <a:schemeClr val="tx1"/>
              </a:solidFill>
            </a:endParaRPr>
          </a:p>
        </p:txBody>
      </p:sp>
      <p:sp>
        <p:nvSpPr>
          <p:cNvPr id="14" name="Oval 13"/>
          <p:cNvSpPr/>
          <p:nvPr/>
        </p:nvSpPr>
        <p:spPr>
          <a:xfrm>
            <a:off x="2500306" y="8786842"/>
            <a:ext cx="1571636" cy="35715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200" dirty="0" smtClean="0">
                <a:solidFill>
                  <a:schemeClr val="tx1"/>
                </a:solidFill>
              </a:rPr>
              <a:t>Anja Svjetličić, 1.c</a:t>
            </a:r>
            <a:endParaRPr lang="hr-HR" sz="1200" dirty="0">
              <a:solidFill>
                <a:schemeClr val="tx1"/>
              </a:solidFill>
            </a:endParaRPr>
          </a:p>
        </p:txBody>
      </p:sp>
      <p:sp>
        <p:nvSpPr>
          <p:cNvPr id="15" name="Oval 14"/>
          <p:cNvSpPr/>
          <p:nvPr/>
        </p:nvSpPr>
        <p:spPr>
          <a:xfrm>
            <a:off x="5643578" y="8643966"/>
            <a:ext cx="1214422" cy="500034"/>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200" dirty="0" smtClean="0">
                <a:solidFill>
                  <a:schemeClr val="tx1"/>
                </a:solidFill>
              </a:rPr>
              <a:t>Pjevački zbor naše škole</a:t>
            </a:r>
            <a:endParaRPr lang="hr-HR" sz="1200" dirty="0">
              <a:solidFill>
                <a:schemeClr val="tx1"/>
              </a:solidFill>
            </a:endParaRPr>
          </a:p>
        </p:txBody>
      </p:sp>
      <p:sp>
        <p:nvSpPr>
          <p:cNvPr id="16" name="Oval 15"/>
          <p:cNvSpPr/>
          <p:nvPr/>
        </p:nvSpPr>
        <p:spPr>
          <a:xfrm>
            <a:off x="4286256" y="6643702"/>
            <a:ext cx="1000132" cy="4286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smtClean="0">
                <a:solidFill>
                  <a:schemeClr val="tx1"/>
                </a:solidFill>
              </a:rPr>
              <a:t>2.a</a:t>
            </a:r>
            <a:endParaRPr lang="hr-HR" dirty="0">
              <a:solidFill>
                <a:schemeClr val="tx1"/>
              </a:solidFill>
            </a:endParaRPr>
          </a:p>
        </p:txBody>
      </p:sp>
      <p:sp>
        <p:nvSpPr>
          <p:cNvPr id="17" name="Oval 16"/>
          <p:cNvSpPr/>
          <p:nvPr/>
        </p:nvSpPr>
        <p:spPr>
          <a:xfrm>
            <a:off x="5500702" y="5214942"/>
            <a:ext cx="1357298" cy="428628"/>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200" dirty="0" smtClean="0">
                <a:solidFill>
                  <a:schemeClr val="tx1"/>
                </a:solidFill>
              </a:rPr>
              <a:t>Izložbeni primjerci</a:t>
            </a:r>
            <a:endParaRPr lang="hr-HR" sz="1200" dirty="0">
              <a:solidFill>
                <a:schemeClr val="tx1"/>
              </a:solidFill>
            </a:endParaRPr>
          </a:p>
        </p:txBody>
      </p:sp>
      <p:sp>
        <p:nvSpPr>
          <p:cNvPr id="18" name="Oval 17"/>
          <p:cNvSpPr/>
          <p:nvPr/>
        </p:nvSpPr>
        <p:spPr>
          <a:xfrm>
            <a:off x="6143644" y="3214678"/>
            <a:ext cx="714356" cy="500066"/>
          </a:xfrm>
          <a:prstGeom prst="ellipse">
            <a:avLst/>
          </a:prstGeom>
          <a:solidFill>
            <a:srgbClr val="E46D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smtClean="0">
                <a:solidFill>
                  <a:schemeClr val="tx1"/>
                </a:solidFill>
              </a:rPr>
              <a:t>4.a</a:t>
            </a:r>
            <a:endParaRPr lang="hr-HR" dirty="0">
              <a:solidFill>
                <a:schemeClr val="tx1"/>
              </a:solidFill>
            </a:endParaRPr>
          </a:p>
        </p:txBody>
      </p:sp>
      <p:sp>
        <p:nvSpPr>
          <p:cNvPr id="19" name="Oval 18"/>
          <p:cNvSpPr/>
          <p:nvPr/>
        </p:nvSpPr>
        <p:spPr>
          <a:xfrm>
            <a:off x="4429132" y="1357290"/>
            <a:ext cx="2428868" cy="571504"/>
          </a:xfrm>
          <a:prstGeom prst="ellipse">
            <a:avLst/>
          </a:prstGeom>
          <a:solidFill>
            <a:srgbClr val="BC59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200" dirty="0" smtClean="0"/>
              <a:t>Leon Stanković- Mehinović i Karlo Matijašević.</a:t>
            </a:r>
            <a:endParaRPr lang="hr-HR" sz="1200" dirty="0"/>
          </a:p>
        </p:txBody>
      </p:sp>
      <p:sp>
        <p:nvSpPr>
          <p:cNvPr id="20" name="Oval 19"/>
          <p:cNvSpPr/>
          <p:nvPr/>
        </p:nvSpPr>
        <p:spPr>
          <a:xfrm>
            <a:off x="0" y="8572528"/>
            <a:ext cx="642918" cy="5714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2000" dirty="0" smtClean="0"/>
              <a:t>8</a:t>
            </a:r>
            <a:endParaRPr lang="hr-HR" sz="20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hr-HR"/>
          </a:p>
        </p:txBody>
      </p:sp>
      <p:sp>
        <p:nvSpPr>
          <p:cNvPr id="3" name="Subtitle 2"/>
          <p:cNvSpPr>
            <a:spLocks noGrp="1"/>
          </p:cNvSpPr>
          <p:nvPr>
            <p:ph type="subTitle" idx="1"/>
          </p:nvPr>
        </p:nvSpPr>
        <p:spPr/>
        <p:txBody>
          <a:bodyPr/>
          <a:lstStyle/>
          <a:p>
            <a:endParaRPr lang="hr-HR"/>
          </a:p>
        </p:txBody>
      </p:sp>
      <p:pic>
        <p:nvPicPr>
          <p:cNvPr id="4" name="Picture 3" descr="PB130030.JPG"/>
          <p:cNvPicPr>
            <a:picLocks noChangeAspect="1"/>
          </p:cNvPicPr>
          <p:nvPr/>
        </p:nvPicPr>
        <p:blipFill>
          <a:blip r:embed="rId2" cstate="print"/>
          <a:stretch>
            <a:fillRect/>
          </a:stretch>
        </p:blipFill>
        <p:spPr>
          <a:xfrm>
            <a:off x="2214554" y="1285852"/>
            <a:ext cx="2214554" cy="1660916"/>
          </a:xfrm>
          <a:prstGeom prst="rect">
            <a:avLst/>
          </a:prstGeom>
        </p:spPr>
      </p:pic>
      <p:pic>
        <p:nvPicPr>
          <p:cNvPr id="5" name="Picture 4" descr="PB130031.JPG"/>
          <p:cNvPicPr>
            <a:picLocks noChangeAspect="1"/>
          </p:cNvPicPr>
          <p:nvPr/>
        </p:nvPicPr>
        <p:blipFill>
          <a:blip r:embed="rId3" cstate="print"/>
          <a:stretch>
            <a:fillRect/>
          </a:stretch>
        </p:blipFill>
        <p:spPr>
          <a:xfrm>
            <a:off x="0" y="1285852"/>
            <a:ext cx="2285992" cy="1714494"/>
          </a:xfrm>
          <a:prstGeom prst="rect">
            <a:avLst/>
          </a:prstGeom>
        </p:spPr>
      </p:pic>
      <p:pic>
        <p:nvPicPr>
          <p:cNvPr id="6" name="Picture 5" descr="PB130032.JPG"/>
          <p:cNvPicPr>
            <a:picLocks noChangeAspect="1"/>
          </p:cNvPicPr>
          <p:nvPr/>
        </p:nvPicPr>
        <p:blipFill>
          <a:blip r:embed="rId4" cstate="print"/>
          <a:stretch>
            <a:fillRect/>
          </a:stretch>
        </p:blipFill>
        <p:spPr>
          <a:xfrm>
            <a:off x="4429132" y="1285852"/>
            <a:ext cx="2428868" cy="1714512"/>
          </a:xfrm>
          <a:prstGeom prst="rect">
            <a:avLst/>
          </a:prstGeom>
        </p:spPr>
      </p:pic>
      <p:pic>
        <p:nvPicPr>
          <p:cNvPr id="7" name="Picture 6" descr="PB130036.JPG"/>
          <p:cNvPicPr>
            <a:picLocks noChangeAspect="1"/>
          </p:cNvPicPr>
          <p:nvPr/>
        </p:nvPicPr>
        <p:blipFill>
          <a:blip r:embed="rId5" cstate="print"/>
          <a:srcRect l="9375" r="6248"/>
          <a:stretch>
            <a:fillRect/>
          </a:stretch>
        </p:blipFill>
        <p:spPr>
          <a:xfrm>
            <a:off x="2000240" y="5715008"/>
            <a:ext cx="2143140" cy="1773600"/>
          </a:xfrm>
          <a:prstGeom prst="rect">
            <a:avLst/>
          </a:prstGeom>
        </p:spPr>
      </p:pic>
      <p:pic>
        <p:nvPicPr>
          <p:cNvPr id="8" name="Picture 7" descr="PB130039.JPG"/>
          <p:cNvPicPr>
            <a:picLocks noChangeAspect="1"/>
          </p:cNvPicPr>
          <p:nvPr/>
        </p:nvPicPr>
        <p:blipFill>
          <a:blip r:embed="rId6" cstate="print"/>
          <a:stretch>
            <a:fillRect/>
          </a:stretch>
        </p:blipFill>
        <p:spPr>
          <a:xfrm>
            <a:off x="3429000" y="3428992"/>
            <a:ext cx="3429000" cy="2571751"/>
          </a:xfrm>
          <a:prstGeom prst="rect">
            <a:avLst/>
          </a:prstGeom>
        </p:spPr>
      </p:pic>
      <p:pic>
        <p:nvPicPr>
          <p:cNvPr id="9" name="Picture 8" descr="PB130043.JPG"/>
          <p:cNvPicPr>
            <a:picLocks noChangeAspect="1"/>
          </p:cNvPicPr>
          <p:nvPr/>
        </p:nvPicPr>
        <p:blipFill>
          <a:blip r:embed="rId7" cstate="print"/>
          <a:srcRect l="6429"/>
          <a:stretch>
            <a:fillRect/>
          </a:stretch>
        </p:blipFill>
        <p:spPr>
          <a:xfrm>
            <a:off x="0" y="3357554"/>
            <a:ext cx="3119435" cy="2500330"/>
          </a:xfrm>
          <a:prstGeom prst="rect">
            <a:avLst/>
          </a:prstGeom>
        </p:spPr>
      </p:pic>
      <p:pic>
        <p:nvPicPr>
          <p:cNvPr id="10" name="Picture 9" descr="PB130048.JPG"/>
          <p:cNvPicPr>
            <a:picLocks noChangeAspect="1"/>
          </p:cNvPicPr>
          <p:nvPr/>
        </p:nvPicPr>
        <p:blipFill>
          <a:blip r:embed="rId8" cstate="print"/>
          <a:srcRect r="19445"/>
          <a:stretch>
            <a:fillRect/>
          </a:stretch>
        </p:blipFill>
        <p:spPr>
          <a:xfrm>
            <a:off x="0" y="5643570"/>
            <a:ext cx="2071678" cy="1928808"/>
          </a:xfrm>
          <a:prstGeom prst="rect">
            <a:avLst/>
          </a:prstGeom>
        </p:spPr>
      </p:pic>
      <p:sp>
        <p:nvSpPr>
          <p:cNvPr id="11" name="Rectangle 10"/>
          <p:cNvSpPr/>
          <p:nvPr/>
        </p:nvSpPr>
        <p:spPr>
          <a:xfrm>
            <a:off x="642918" y="0"/>
            <a:ext cx="4613314" cy="923330"/>
          </a:xfrm>
          <a:prstGeom prst="rect">
            <a:avLst/>
          </a:prstGeom>
          <a:noFill/>
        </p:spPr>
        <p:txBody>
          <a:bodyPr wrap="none" lIns="91440" tIns="45720" rIns="91440" bIns="45720">
            <a:spAutoFit/>
          </a:bodyPr>
          <a:lstStyle/>
          <a:p>
            <a:pPr algn="ctr"/>
            <a:r>
              <a:rPr lang="hr-HR"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Interliber 2009.</a:t>
            </a:r>
          </a:p>
        </p:txBody>
      </p:sp>
      <p:sp>
        <p:nvSpPr>
          <p:cNvPr id="12" name="Rectangle 11"/>
          <p:cNvSpPr/>
          <p:nvPr/>
        </p:nvSpPr>
        <p:spPr>
          <a:xfrm>
            <a:off x="0" y="714348"/>
            <a:ext cx="6738832" cy="461665"/>
          </a:xfrm>
          <a:prstGeom prst="rect">
            <a:avLst/>
          </a:prstGeom>
          <a:noFill/>
        </p:spPr>
        <p:txBody>
          <a:bodyPr wrap="none" lIns="91440" tIns="45720" rIns="91440" bIns="45720">
            <a:spAutoFit/>
          </a:bodyPr>
          <a:lstStyle/>
          <a:p>
            <a:pPr algn="ctr"/>
            <a:r>
              <a:rPr lang="hr-HR" sz="2400" b="1" dirty="0" smtClean="0">
                <a:ln w="0" cmpd="sng">
                  <a:noFill/>
                  <a:prstDash val="solid"/>
                  <a:miter lim="800000"/>
                </a:ln>
                <a:effectLst>
                  <a:outerShdw blurRad="50800" algn="tl" rotWithShape="0">
                    <a:srgbClr val="000000"/>
                  </a:outerShdw>
                </a:effectLst>
              </a:rPr>
              <a:t>Sajam knjiga</a:t>
            </a:r>
            <a:r>
              <a:rPr lang="hr-HR" b="1" dirty="0" smtClean="0">
                <a:ln w="0" cmpd="sng">
                  <a:noFill/>
                  <a:prstDash val="solid"/>
                  <a:miter lim="800000"/>
                </a:ln>
                <a:effectLst>
                  <a:outerShdw blurRad="50800" algn="tl" rotWithShape="0">
                    <a:srgbClr val="000000"/>
                  </a:outerShdw>
                </a:effectLst>
              </a:rPr>
              <a:t>- carstvo riječi, zbilje i mašte, fantastike i znanosti....</a:t>
            </a:r>
            <a:endParaRPr lang="en-US" b="1" cap="none" spc="0" dirty="0">
              <a:ln w="0" cmpd="sng">
                <a:noFill/>
                <a:prstDash val="solid"/>
                <a:miter lim="800000"/>
              </a:ln>
              <a:effectLst>
                <a:outerShdw blurRad="50800" algn="tl" rotWithShape="0">
                  <a:srgbClr val="000000"/>
                </a:outerShdw>
              </a:effectLst>
            </a:endParaRPr>
          </a:p>
        </p:txBody>
      </p:sp>
      <p:sp>
        <p:nvSpPr>
          <p:cNvPr id="13" name="Rectangle 12"/>
          <p:cNvSpPr/>
          <p:nvPr/>
        </p:nvSpPr>
        <p:spPr>
          <a:xfrm>
            <a:off x="0" y="2928926"/>
            <a:ext cx="4500570" cy="500066"/>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200" b="1" dirty="0" smtClean="0">
                <a:solidFill>
                  <a:schemeClr val="tx1"/>
                </a:solidFill>
              </a:rPr>
              <a:t>13. studenog 2009.g. učenici 6. i 8.r. OŠ Viktorovac posjetili su Sajam knjiga Interliber </a:t>
            </a:r>
            <a:r>
              <a:rPr lang="hr-HR" sz="1200" b="1" dirty="0">
                <a:solidFill>
                  <a:schemeClr val="tx1"/>
                </a:solidFill>
              </a:rPr>
              <a:t>u</a:t>
            </a:r>
            <a:r>
              <a:rPr lang="hr-HR" sz="1200" b="1" dirty="0" smtClean="0">
                <a:solidFill>
                  <a:schemeClr val="tx1"/>
                </a:solidFill>
              </a:rPr>
              <a:t> Zagrebu.</a:t>
            </a:r>
            <a:endParaRPr lang="hr-HR" sz="1200" b="1" dirty="0">
              <a:solidFill>
                <a:schemeClr val="tx1"/>
              </a:solidFill>
            </a:endParaRPr>
          </a:p>
        </p:txBody>
      </p:sp>
      <p:sp>
        <p:nvSpPr>
          <p:cNvPr id="14" name="Rectangle 13"/>
          <p:cNvSpPr/>
          <p:nvPr/>
        </p:nvSpPr>
        <p:spPr>
          <a:xfrm>
            <a:off x="1928802" y="3428992"/>
            <a:ext cx="1500198" cy="235745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200" b="1" dirty="0" smtClean="0">
                <a:solidFill>
                  <a:schemeClr val="bg1"/>
                </a:solidFill>
              </a:rPr>
              <a:t>Sajam knjiga nudio je pregršt zanimljivih sadržaja, ali najzanimljivije bilo je na štandu Školske knjige gdje su učenici prisustvovali zanimljivim prezentacijama novih djela i veselim igraonicama.</a:t>
            </a:r>
            <a:endParaRPr lang="hr-HR" sz="1200" b="1" dirty="0">
              <a:solidFill>
                <a:schemeClr val="bg1"/>
              </a:solidFill>
            </a:endParaRPr>
          </a:p>
        </p:txBody>
      </p:sp>
      <p:sp>
        <p:nvSpPr>
          <p:cNvPr id="15" name="Rectangle 14"/>
          <p:cNvSpPr/>
          <p:nvPr/>
        </p:nvSpPr>
        <p:spPr>
          <a:xfrm>
            <a:off x="4500570" y="2786050"/>
            <a:ext cx="2357430" cy="107157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200" b="1" dirty="0" smtClean="0"/>
              <a:t>Predstavljanje monografije Život Ivana Meštrovića privuklo je velik broj posjetitelja, a tome je pridonio i direktor Školske knjige Ante Žužul.</a:t>
            </a:r>
            <a:endParaRPr lang="hr-HR" sz="1200" b="1" dirty="0"/>
          </a:p>
        </p:txBody>
      </p:sp>
      <p:sp>
        <p:nvSpPr>
          <p:cNvPr id="17" name="Rectangle 16"/>
          <p:cNvSpPr/>
          <p:nvPr/>
        </p:nvSpPr>
        <p:spPr>
          <a:xfrm>
            <a:off x="0" y="7500958"/>
            <a:ext cx="2071678" cy="714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hr-HR" sz="1200" b="1" dirty="0" smtClean="0">
                <a:solidFill>
                  <a:schemeClr val="tx1"/>
                </a:solidFill>
              </a:rPr>
              <a:t>Povijesna skupina i nastavnica Milica Komlenić pratili su knjige povijesnih sadržaja.</a:t>
            </a:r>
            <a:endParaRPr lang="hr-HR" sz="1200" b="1" dirty="0">
              <a:solidFill>
                <a:schemeClr val="tx1"/>
              </a:solidFill>
            </a:endParaRPr>
          </a:p>
        </p:txBody>
      </p:sp>
      <p:pic>
        <p:nvPicPr>
          <p:cNvPr id="19" name="Picture 18" descr="PB130044.JPG"/>
          <p:cNvPicPr>
            <a:picLocks noChangeAspect="1"/>
          </p:cNvPicPr>
          <p:nvPr/>
        </p:nvPicPr>
        <p:blipFill>
          <a:blip r:embed="rId9" cstate="print"/>
          <a:stretch>
            <a:fillRect/>
          </a:stretch>
        </p:blipFill>
        <p:spPr>
          <a:xfrm>
            <a:off x="4143380" y="6429388"/>
            <a:ext cx="2714620" cy="2035965"/>
          </a:xfrm>
          <a:prstGeom prst="rect">
            <a:avLst/>
          </a:prstGeom>
        </p:spPr>
      </p:pic>
      <p:sp>
        <p:nvSpPr>
          <p:cNvPr id="20" name="Rectangle 19"/>
          <p:cNvSpPr/>
          <p:nvPr/>
        </p:nvSpPr>
        <p:spPr>
          <a:xfrm>
            <a:off x="4071942" y="5857884"/>
            <a:ext cx="2786058" cy="85725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200" b="1" dirty="0" smtClean="0">
                <a:solidFill>
                  <a:schemeClr val="tx1"/>
                </a:solidFill>
              </a:rPr>
              <a:t>Većina naših učenika bila je zainteresirana za zanimljivu knjigu Leksikon europske mitologije pa su nastojali prisustvovati prezentaciji te knjige.</a:t>
            </a:r>
            <a:endParaRPr lang="hr-HR" sz="1200" b="1" dirty="0">
              <a:solidFill>
                <a:schemeClr val="tx1"/>
              </a:solidFill>
            </a:endParaRPr>
          </a:p>
        </p:txBody>
      </p:sp>
      <p:sp>
        <p:nvSpPr>
          <p:cNvPr id="21" name="Rectangle 20"/>
          <p:cNvSpPr/>
          <p:nvPr/>
        </p:nvSpPr>
        <p:spPr>
          <a:xfrm>
            <a:off x="2071678" y="7000892"/>
            <a:ext cx="2071702" cy="50006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200" dirty="0" smtClean="0">
                <a:solidFill>
                  <a:schemeClr val="tx1"/>
                </a:solidFill>
              </a:rPr>
              <a:t>Novinarkama Ejli i Moniki najviše pozornosti privukao je paviljon multimedije.</a:t>
            </a:r>
            <a:endParaRPr lang="hr-HR" sz="1200" dirty="0">
              <a:solidFill>
                <a:schemeClr val="tx1"/>
              </a:solidFill>
            </a:endParaRPr>
          </a:p>
        </p:txBody>
      </p:sp>
      <p:sp>
        <p:nvSpPr>
          <p:cNvPr id="22" name="TextBox 21"/>
          <p:cNvSpPr txBox="1"/>
          <p:nvPr/>
        </p:nvSpPr>
        <p:spPr>
          <a:xfrm>
            <a:off x="142852" y="8501090"/>
            <a:ext cx="2071678" cy="307777"/>
          </a:xfrm>
          <a:prstGeom prst="rect">
            <a:avLst/>
          </a:prstGeom>
          <a:noFill/>
        </p:spPr>
        <p:txBody>
          <a:bodyPr wrap="square" rtlCol="0">
            <a:spAutoFit/>
          </a:bodyPr>
          <a:lstStyle/>
          <a:p>
            <a:r>
              <a:rPr lang="hr-HR" sz="1400" b="1" dirty="0" smtClean="0"/>
              <a:t>Ana Trajanov, 8.b</a:t>
            </a:r>
            <a:endParaRPr lang="hr-HR" sz="1400" b="1" dirty="0"/>
          </a:p>
        </p:txBody>
      </p:sp>
      <p:sp>
        <p:nvSpPr>
          <p:cNvPr id="23" name="Oval 22"/>
          <p:cNvSpPr/>
          <p:nvPr/>
        </p:nvSpPr>
        <p:spPr>
          <a:xfrm>
            <a:off x="6429396" y="8501090"/>
            <a:ext cx="428604" cy="6429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smtClean="0"/>
              <a:t>9</a:t>
            </a:r>
            <a:endParaRPr lang="hr-HR" dirty="0"/>
          </a:p>
        </p:txBody>
      </p:sp>
      <p:pic>
        <p:nvPicPr>
          <p:cNvPr id="24" name="Picture 23" descr="P5100175.JPG"/>
          <p:cNvPicPr>
            <a:picLocks noChangeAspect="1"/>
          </p:cNvPicPr>
          <p:nvPr/>
        </p:nvPicPr>
        <p:blipFill>
          <a:blip r:embed="rId10" cstate="print"/>
          <a:stretch>
            <a:fillRect/>
          </a:stretch>
        </p:blipFill>
        <p:spPr>
          <a:xfrm>
            <a:off x="2071678" y="7500958"/>
            <a:ext cx="2000264" cy="1500198"/>
          </a:xfrm>
          <a:prstGeom prst="rect">
            <a:avLst/>
          </a:prstGeom>
        </p:spPr>
      </p:pic>
      <p:sp>
        <p:nvSpPr>
          <p:cNvPr id="25" name="Rectangle 24"/>
          <p:cNvSpPr/>
          <p:nvPr/>
        </p:nvSpPr>
        <p:spPr>
          <a:xfrm>
            <a:off x="3929066" y="8429652"/>
            <a:ext cx="2500330" cy="71434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hr-HR" sz="1200" b="1" dirty="0" smtClean="0"/>
              <a:t>Vrlo zanimljiva bila je igraonica: Poznavanje naših otoka pod vodstvom  Željke Vukelja Horvat.</a:t>
            </a:r>
            <a:endParaRPr lang="hr-HR" sz="1200" b="1" dirty="0"/>
          </a:p>
        </p:txBody>
      </p:sp>
      <p:sp>
        <p:nvSpPr>
          <p:cNvPr id="26" name="Rectangle 25"/>
          <p:cNvSpPr/>
          <p:nvPr/>
        </p:nvSpPr>
        <p:spPr>
          <a:xfrm>
            <a:off x="1928802" y="8715404"/>
            <a:ext cx="2000264" cy="42859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50" b="1" dirty="0" smtClean="0">
                <a:solidFill>
                  <a:schemeClr val="tx1"/>
                </a:solidFill>
              </a:rPr>
              <a:t>U mjesecu knjige otvoren je i posebno uređen još jedan odijel naše školske knjižnice. </a:t>
            </a:r>
            <a:endParaRPr lang="hr-HR" sz="1050" b="1" dirty="0">
              <a:solidFill>
                <a:schemeClr val="tx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TotalTime>
  <Words>10193</Words>
  <Application>Microsoft Office PowerPoint</Application>
  <PresentationFormat>On-screen Show (4:3)</PresentationFormat>
  <Paragraphs>596</Paragraphs>
  <Slides>32</Slides>
  <Notes>3</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Korisnik</dc:creator>
  <cp:lastModifiedBy>Renata Simunko</cp:lastModifiedBy>
  <cp:revision>13</cp:revision>
  <dcterms:created xsi:type="dcterms:W3CDTF">2010-04-12T11:30:28Z</dcterms:created>
  <dcterms:modified xsi:type="dcterms:W3CDTF">2010-08-30T14:08:02Z</dcterms:modified>
</cp:coreProperties>
</file>